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75" r:id="rId14"/>
    <p:sldId id="276" r:id="rId15"/>
    <p:sldId id="277" r:id="rId16"/>
    <p:sldId id="278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548-53FB-48A3-ACDE-5D3ABE73CCC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00CE-BD63-4EB5-9F43-59AC58771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17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548-53FB-48A3-ACDE-5D3ABE73CCC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00CE-BD63-4EB5-9F43-59AC58771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508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548-53FB-48A3-ACDE-5D3ABE73CCC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00CE-BD63-4EB5-9F43-59AC58771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64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548-53FB-48A3-ACDE-5D3ABE73CCC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00CE-BD63-4EB5-9F43-59AC58771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76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548-53FB-48A3-ACDE-5D3ABE73CCC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00CE-BD63-4EB5-9F43-59AC58771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702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548-53FB-48A3-ACDE-5D3ABE73CCC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00CE-BD63-4EB5-9F43-59AC58771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750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548-53FB-48A3-ACDE-5D3ABE73CCC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00CE-BD63-4EB5-9F43-59AC58771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79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548-53FB-48A3-ACDE-5D3ABE73CCC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00CE-BD63-4EB5-9F43-59AC58771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991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548-53FB-48A3-ACDE-5D3ABE73CCC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00CE-BD63-4EB5-9F43-59AC58771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581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548-53FB-48A3-ACDE-5D3ABE73CCC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00CE-BD63-4EB5-9F43-59AC58771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401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C7548-53FB-48A3-ACDE-5D3ABE73CCC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700CE-BD63-4EB5-9F43-59AC58771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70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C7548-53FB-48A3-ACDE-5D3ABE73CCC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700CE-BD63-4EB5-9F43-59AC58771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86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History of NASH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By Steve Waldstein </a:t>
            </a:r>
            <a:r>
              <a:rPr lang="en-US" sz="3200" dirty="0" err="1" smtClean="0"/>
              <a:t>RSHom</a:t>
            </a:r>
            <a:r>
              <a:rPr lang="en-US" sz="3200" dirty="0" smtClean="0"/>
              <a:t>(NA) CCH PCH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67924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Started in 1990 by Lou Klein, Eric </a:t>
            </a:r>
            <a:r>
              <a:rPr lang="en-US" dirty="0" err="1" smtClean="0"/>
              <a:t>Sommer</a:t>
            </a:r>
            <a:r>
              <a:rPr lang="en-US" dirty="0" smtClean="0"/>
              <a:t> &amp; Val </a:t>
            </a:r>
            <a:r>
              <a:rPr lang="en-US" dirty="0" err="1" smtClean="0"/>
              <a:t>Ohanian</a:t>
            </a:r>
            <a:endParaRPr lang="en-US" dirty="0" smtClean="0"/>
          </a:p>
          <a:p>
            <a:r>
              <a:rPr lang="en-US" dirty="0" smtClean="0"/>
              <a:t>Original purposes:</a:t>
            </a:r>
          </a:p>
          <a:p>
            <a:r>
              <a:rPr lang="en-US" dirty="0" smtClean="0"/>
              <a:t>Set standards of competency</a:t>
            </a:r>
          </a:p>
          <a:p>
            <a:r>
              <a:rPr lang="en-US" dirty="0" smtClean="0"/>
              <a:t>Certify homeopaths</a:t>
            </a:r>
          </a:p>
          <a:p>
            <a:r>
              <a:rPr lang="en-US" dirty="0" smtClean="0"/>
              <a:t>Advocate for legality</a:t>
            </a:r>
          </a:p>
          <a:p>
            <a:r>
              <a:rPr lang="en-US" dirty="0" smtClean="0"/>
              <a:t>Develop national recognition for homeopathy</a:t>
            </a:r>
          </a:p>
          <a:p>
            <a:r>
              <a:rPr lang="en-US" dirty="0" smtClean="0"/>
              <a:t>Gain acceptance for professional homeopaths in the homeopathic community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91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NASH- Set Standards for Homeopathy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set minimum requirements- including number of hours of instruction- which had to be at one of the good in person schools, and been in practice long enough to have good cured cases to submit.</a:t>
            </a:r>
          </a:p>
          <a:p>
            <a:r>
              <a:rPr lang="en-US" dirty="0" smtClean="0"/>
              <a:t>We focused mainly on the ability to take and solve cases</a:t>
            </a:r>
          </a:p>
          <a:p>
            <a:r>
              <a:rPr lang="en-US" dirty="0" smtClean="0"/>
              <a:t>We found that many people went to homeopathic schools but could not take a full case or solve the case in a way that showed good grasp of homeopathic principles</a:t>
            </a:r>
          </a:p>
          <a:p>
            <a:r>
              <a:rPr lang="en-US" dirty="0" smtClean="0"/>
              <a:t>We did not require an exam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750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NASH- CHC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CHC – Council for Homeopathic Certification started one year after NASH</a:t>
            </a:r>
          </a:p>
          <a:p>
            <a:r>
              <a:rPr lang="en-US" dirty="0" smtClean="0"/>
              <a:t>They had a different view on how to test competency.</a:t>
            </a:r>
          </a:p>
          <a:p>
            <a:r>
              <a:rPr lang="en-US" dirty="0" smtClean="0"/>
              <a:t>We felt that using their exam was a worthwhile approach to not have to do one ourselves.  It also helped address the dual nature of NASH- both a examining board and a professional association protecting the rights of professional homeopaths.</a:t>
            </a:r>
          </a:p>
          <a:p>
            <a:r>
              <a:rPr lang="en-US" dirty="0" smtClean="0"/>
              <a:t>While NASH focused on professional homeopaths- not licensed in another medical field- the CHC focused on everyone</a:t>
            </a:r>
          </a:p>
          <a:p>
            <a:r>
              <a:rPr lang="en-US" dirty="0" smtClean="0"/>
              <a:t>While NASH had many focuses, of which certification was just one, the CHC’s only purpose was certification</a:t>
            </a:r>
          </a:p>
        </p:txBody>
      </p:sp>
    </p:spTree>
    <p:extLst>
      <p:ext uri="{BB962C8B-B14F-4D97-AF65-F5344CB8AC3E}">
        <p14:creationId xmlns:p14="http://schemas.microsoft.com/office/powerpoint/2010/main" val="2239468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NASH – CHC Getting Closer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From the beginning the CHC and NASH talked a lot, we placed a member on their board of directors and we tried to see how we could work together</a:t>
            </a:r>
          </a:p>
          <a:p>
            <a:r>
              <a:rPr lang="en-US" dirty="0" smtClean="0"/>
              <a:t>After years of trust-building we reached an agreement to work together</a:t>
            </a:r>
          </a:p>
          <a:p>
            <a:r>
              <a:rPr lang="en-US" dirty="0" smtClean="0"/>
              <a:t>We got the CHC to raise their standards- requiring more cases</a:t>
            </a:r>
          </a:p>
          <a:p>
            <a:r>
              <a:rPr lang="en-US" dirty="0" smtClean="0"/>
              <a:t>We got the CHC to grandfather in all </a:t>
            </a:r>
            <a:r>
              <a:rPr lang="en-US" dirty="0" err="1" smtClean="0"/>
              <a:t>RSHom’s</a:t>
            </a:r>
            <a:r>
              <a:rPr lang="en-US" dirty="0" smtClean="0"/>
              <a:t>- giving them all a CHC without taking the exam- this was very difficult to get them to agree to</a:t>
            </a:r>
          </a:p>
          <a:p>
            <a:r>
              <a:rPr lang="en-US" dirty="0" smtClean="0"/>
              <a:t>We put our Registrar into a key position at CHC- keeping the standards high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50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NASH- CHC Relationship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the CHC to do the certification to our standards fulfilled both the original purposes of Setting Standards for Competency and Certification of Homeopaths</a:t>
            </a:r>
          </a:p>
          <a:p>
            <a:r>
              <a:rPr lang="en-US" dirty="0" smtClean="0"/>
              <a:t>In 2001 we completed the agreement for a joint relationship with the CHC.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525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NASH- Advocate for Legalization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Long Term Plans </a:t>
            </a:r>
          </a:p>
          <a:p>
            <a:r>
              <a:rPr lang="en-US" dirty="0" smtClean="0"/>
              <a:t>Discussions with attorneys of best ways to approach legalization</a:t>
            </a:r>
          </a:p>
          <a:p>
            <a:r>
              <a:rPr lang="en-US" dirty="0" smtClean="0"/>
              <a:t>Decisions to Focus More on Health Freedom Approach Not Licensure</a:t>
            </a:r>
          </a:p>
          <a:p>
            <a:r>
              <a:rPr lang="en-US" dirty="0" smtClean="0"/>
              <a:t>Focus on Setting Standards Within the Profession So That the Government Would Stay Away</a:t>
            </a:r>
          </a:p>
          <a:p>
            <a:r>
              <a:rPr lang="en-US" dirty="0" smtClean="0"/>
              <a:t>Testify FDA</a:t>
            </a:r>
          </a:p>
          <a:p>
            <a:r>
              <a:rPr lang="en-US" dirty="0" smtClean="0"/>
              <a:t>Contributed Money and Energy to Health Freedom Campaigns</a:t>
            </a:r>
          </a:p>
          <a:p>
            <a:r>
              <a:rPr lang="en-US" dirty="0" smtClean="0"/>
              <a:t>Established Legal Defense Fund and Aided With Both Money and Advice When </a:t>
            </a:r>
            <a:r>
              <a:rPr lang="en-US" dirty="0" err="1" smtClean="0"/>
              <a:t>RSHom’s</a:t>
            </a:r>
            <a:r>
              <a:rPr lang="en-US" dirty="0" smtClean="0"/>
              <a:t> got into legal trouble for practicing homeopathy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327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NASH- Develop National Recognition for Homeopathy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least developed of the original goals</a:t>
            </a:r>
          </a:p>
          <a:p>
            <a:r>
              <a:rPr lang="en-US" dirty="0" smtClean="0"/>
              <a:t>We tended to leave this more to the NCH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091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NASH-Gain Acceptance for Professional </a:t>
            </a:r>
            <a:r>
              <a:rPr lang="en-US" dirty="0"/>
              <a:t>H</a:t>
            </a:r>
            <a:r>
              <a:rPr lang="en-US" dirty="0" smtClean="0"/>
              <a:t>omeopaths in the Homeopathic Community</a:t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Our Most Challenging Goal and Most Successful</a:t>
            </a:r>
          </a:p>
          <a:p>
            <a:r>
              <a:rPr lang="en-US" dirty="0" smtClean="0"/>
              <a:t>In 1990 when NASH Started professional homeopaths not allowed to attend most homeopathic seminars, not allowed to any role in NCH, treated as third class citizens</a:t>
            </a:r>
          </a:p>
          <a:p>
            <a:r>
              <a:rPr lang="en-US" dirty="0" smtClean="0"/>
              <a:t>By 2003 by NASH refusing to accept this position and insisting on a place at the table- professional homeopaths were fully accepted everywhere- we were a major part of all homeopathic institutions and were no longer made to sit in the back of the bus.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09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NASH-  Presidents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1990- ?	   Lou Klein</a:t>
            </a:r>
          </a:p>
          <a:p>
            <a:r>
              <a:rPr lang="en-US" dirty="0"/>
              <a:t> </a:t>
            </a:r>
            <a:r>
              <a:rPr lang="en-US" dirty="0" smtClean="0"/>
              <a:t>?                    Eric </a:t>
            </a:r>
            <a:r>
              <a:rPr lang="en-US" dirty="0" err="1" smtClean="0"/>
              <a:t>Sommerman</a:t>
            </a:r>
            <a:endParaRPr lang="en-US" dirty="0" smtClean="0"/>
          </a:p>
          <a:p>
            <a:r>
              <a:rPr lang="en-US" dirty="0" smtClean="0"/>
              <a:t> ?  -1997        Val </a:t>
            </a:r>
            <a:r>
              <a:rPr lang="en-US" dirty="0" err="1" smtClean="0"/>
              <a:t>Ohanian</a:t>
            </a:r>
            <a:endParaRPr lang="en-US" dirty="0" smtClean="0"/>
          </a:p>
          <a:p>
            <a:r>
              <a:rPr lang="en-US" dirty="0" smtClean="0"/>
              <a:t>1998-2000    Miranda Castro (after 2 years as Exec. </a:t>
            </a:r>
            <a:r>
              <a:rPr lang="en-US" dirty="0" err="1" smtClean="0"/>
              <a:t>Dir</a:t>
            </a:r>
            <a:r>
              <a:rPr lang="en-US" dirty="0" smtClean="0"/>
              <a:t>)</a:t>
            </a:r>
          </a:p>
          <a:p>
            <a:r>
              <a:rPr lang="en-US" dirty="0" smtClean="0"/>
              <a:t>2000-2003    Steve Waldstein</a:t>
            </a:r>
          </a:p>
          <a:p>
            <a:r>
              <a:rPr lang="en-US" dirty="0" smtClean="0"/>
              <a:t>2004-2004	   </a:t>
            </a:r>
            <a:r>
              <a:rPr lang="en-US" dirty="0" err="1" smtClean="0"/>
              <a:t>Sadhna</a:t>
            </a:r>
            <a:r>
              <a:rPr lang="en-US" dirty="0" smtClean="0"/>
              <a:t> </a:t>
            </a:r>
            <a:r>
              <a:rPr lang="en-US" dirty="0"/>
              <a:t>Thakkar  </a:t>
            </a:r>
            <a:endParaRPr lang="en-US" dirty="0" smtClean="0"/>
          </a:p>
          <a:p>
            <a:r>
              <a:rPr lang="en-US" dirty="0" smtClean="0"/>
              <a:t>2005-2015	   Manfred </a:t>
            </a:r>
            <a:r>
              <a:rPr lang="en-US" dirty="0"/>
              <a:t>Mueller   </a:t>
            </a:r>
          </a:p>
          <a:p>
            <a:r>
              <a:rPr lang="en-US" dirty="0" smtClean="0"/>
              <a:t>2016-	   Tanya </a:t>
            </a:r>
            <a:r>
              <a:rPr lang="en-US" dirty="0" err="1" smtClean="0"/>
              <a:t>Kell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06796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NASH- Other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Quarterly Newsletters</a:t>
            </a:r>
          </a:p>
          <a:p>
            <a:r>
              <a:rPr lang="en-US" dirty="0" smtClean="0"/>
              <a:t>The American Homeopath yearly journal</a:t>
            </a:r>
          </a:p>
          <a:p>
            <a:r>
              <a:rPr lang="en-US" dirty="0" smtClean="0"/>
              <a:t>Annual Conferences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337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NASH- The American Homeopath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1994- Greg </a:t>
            </a:r>
            <a:r>
              <a:rPr lang="en-US" dirty="0" err="1" smtClean="0"/>
              <a:t>Bedayn</a:t>
            </a:r>
            <a:r>
              <a:rPr lang="en-US" dirty="0" smtClean="0"/>
              <a:t> asked Lou Klein permission to start a homeopathic journal for NASH</a:t>
            </a:r>
          </a:p>
          <a:p>
            <a:r>
              <a:rPr lang="en-US" dirty="0" smtClean="0"/>
              <a:t>He felt the current US homeopathic journals were not at a high enough standard and he proposed an annual high quality journal for strictly classical homeopathy</a:t>
            </a:r>
          </a:p>
          <a:p>
            <a:r>
              <a:rPr lang="en-US" dirty="0" smtClean="0"/>
              <a:t>Greg did all the work himself including finding artists to paint paintings for the cover.  </a:t>
            </a:r>
          </a:p>
        </p:txBody>
      </p:sp>
    </p:spTree>
    <p:extLst>
      <p:ext uri="{BB962C8B-B14F-4D97-AF65-F5344CB8AC3E}">
        <p14:creationId xmlns:p14="http://schemas.microsoft.com/office/powerpoint/2010/main" val="3266091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Volume 1	1994	Constantine </a:t>
            </a:r>
            <a:r>
              <a:rPr lang="en-US" dirty="0" err="1" smtClean="0"/>
              <a:t>Hering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0" y="2143919"/>
            <a:ext cx="2857500" cy="3714750"/>
          </a:xfrm>
        </p:spPr>
      </p:pic>
    </p:spTree>
    <p:extLst>
      <p:ext uri="{BB962C8B-B14F-4D97-AF65-F5344CB8AC3E}">
        <p14:creationId xmlns:p14="http://schemas.microsoft.com/office/powerpoint/2010/main" val="1928144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	1995	James Tyler Kent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0" y="2143919"/>
            <a:ext cx="2857500" cy="3714750"/>
          </a:xfrm>
        </p:spPr>
      </p:pic>
    </p:spTree>
    <p:extLst>
      <p:ext uri="{BB962C8B-B14F-4D97-AF65-F5344CB8AC3E}">
        <p14:creationId xmlns:p14="http://schemas.microsoft.com/office/powerpoint/2010/main" val="2353148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3	1996	Melanie Hahnemann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0" y="2143919"/>
            <a:ext cx="2857500" cy="3714750"/>
          </a:xfrm>
        </p:spPr>
      </p:pic>
    </p:spTree>
    <p:extLst>
      <p:ext uri="{BB962C8B-B14F-4D97-AF65-F5344CB8AC3E}">
        <p14:creationId xmlns:p14="http://schemas.microsoft.com/office/powerpoint/2010/main" val="2658863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4	1997	Harris Coulter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0" y="2143919"/>
            <a:ext cx="2857500" cy="3714750"/>
          </a:xfrm>
        </p:spPr>
      </p:pic>
    </p:spTree>
    <p:extLst>
      <p:ext uri="{BB962C8B-B14F-4D97-AF65-F5344CB8AC3E}">
        <p14:creationId xmlns:p14="http://schemas.microsoft.com/office/powerpoint/2010/main" val="1908512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NASH- The American Homeopath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Named after a journal from 1879 The American Homeopath, which had a motto “Hew to the line, let the chips fall where they may.</a:t>
            </a:r>
          </a:p>
          <a:p>
            <a:r>
              <a:rPr lang="en-US" dirty="0" smtClean="0"/>
              <a:t>When Greg felt that the community was drifting away from pure homeopathy he wrote an excellent Editorial Titled “Hew to the Line” calling people back to real homeopathy.</a:t>
            </a:r>
          </a:p>
          <a:p>
            <a:r>
              <a:rPr lang="en-US" dirty="0" smtClean="0"/>
              <a:t>Greg died in 2008 at the age of 58.  When he got sick he passed on the work to others</a:t>
            </a:r>
          </a:p>
          <a:p>
            <a:r>
              <a:rPr lang="en-US" dirty="0" smtClean="0"/>
              <a:t>The journal is now 23 years old- a testament to what Greg and NASH started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864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NASH Conferences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help build a community of professional homeopaths- at a time when we were not very welcome elsewhere we started an annual conference – set to a high standard</a:t>
            </a:r>
          </a:p>
          <a:p>
            <a:r>
              <a:rPr lang="en-US" dirty="0" smtClean="0"/>
              <a:t>These were from 1999-2004 when we combined the conference with the NCH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661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NASH- Annual Conferences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York City		           1998</a:t>
            </a:r>
          </a:p>
          <a:p>
            <a:pPr lvl="1"/>
            <a:r>
              <a:rPr lang="en-US" dirty="0" smtClean="0"/>
              <a:t>Keynotes:</a:t>
            </a:r>
          </a:p>
          <a:p>
            <a:r>
              <a:rPr lang="en-US" dirty="0" smtClean="0"/>
              <a:t>Vancouver			           1999</a:t>
            </a:r>
          </a:p>
          <a:p>
            <a:pPr lvl="1"/>
            <a:r>
              <a:rPr lang="en-US" dirty="0" smtClean="0"/>
              <a:t>Keynotes: Lou Klein &amp; Alize Timmerman</a:t>
            </a:r>
          </a:p>
          <a:p>
            <a:r>
              <a:rPr lang="en-US" dirty="0" smtClean="0"/>
              <a:t>New York City		           2000</a:t>
            </a:r>
          </a:p>
          <a:p>
            <a:pPr lvl="1"/>
            <a:r>
              <a:rPr lang="en-US" dirty="0" smtClean="0"/>
              <a:t>Keynotes: Jeremy </a:t>
            </a:r>
            <a:r>
              <a:rPr lang="en-US" dirty="0" err="1" smtClean="0"/>
              <a:t>Sherr</a:t>
            </a:r>
            <a:r>
              <a:rPr lang="en-US" dirty="0" smtClean="0"/>
              <a:t>, Andre </a:t>
            </a:r>
            <a:r>
              <a:rPr lang="en-US" dirty="0" err="1" smtClean="0"/>
              <a:t>Saine</a:t>
            </a:r>
            <a:r>
              <a:rPr lang="en-US" dirty="0"/>
              <a:t> </a:t>
            </a:r>
            <a:r>
              <a:rPr lang="en-US" dirty="0" smtClean="0"/>
              <a:t>&amp; Paul </a:t>
            </a:r>
            <a:r>
              <a:rPr lang="en-US" dirty="0" err="1" smtClean="0"/>
              <a:t>Herscu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9928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NASH- Annual Conferences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Copper Mountain, Colorado    2001</a:t>
            </a:r>
          </a:p>
          <a:p>
            <a:pPr lvl="1"/>
            <a:r>
              <a:rPr lang="en-US" dirty="0" smtClean="0"/>
              <a:t>Keynotes: Jan </a:t>
            </a:r>
            <a:r>
              <a:rPr lang="en-US" dirty="0" err="1" smtClean="0"/>
              <a:t>Scholten</a:t>
            </a:r>
            <a:r>
              <a:rPr lang="en-US" dirty="0"/>
              <a:t> </a:t>
            </a:r>
            <a:r>
              <a:rPr lang="en-US" dirty="0" smtClean="0"/>
              <a:t>&amp; </a:t>
            </a:r>
            <a:r>
              <a:rPr lang="en-US" dirty="0" err="1" smtClean="0"/>
              <a:t>Mischa</a:t>
            </a:r>
            <a:r>
              <a:rPr lang="en-US" dirty="0" smtClean="0"/>
              <a:t> </a:t>
            </a:r>
            <a:r>
              <a:rPr lang="en-US" dirty="0" err="1" smtClean="0"/>
              <a:t>Norland</a:t>
            </a:r>
            <a:endParaRPr lang="en-US" dirty="0" smtClean="0"/>
          </a:p>
          <a:p>
            <a:r>
              <a:rPr lang="en-US" dirty="0" smtClean="0"/>
              <a:t>Deerfield Beach, Florida           2003</a:t>
            </a:r>
          </a:p>
          <a:p>
            <a:pPr lvl="1"/>
            <a:r>
              <a:rPr lang="en-US" dirty="0" smtClean="0"/>
              <a:t>Keynotes: </a:t>
            </a:r>
            <a:r>
              <a:rPr lang="en-US" dirty="0" err="1" smtClean="0"/>
              <a:t>Nandita</a:t>
            </a:r>
            <a:r>
              <a:rPr lang="en-US" dirty="0" smtClean="0"/>
              <a:t> Shah &amp; Janet Snowden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176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NASH- Society of Homeopaths UK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NASH was being conceived- the best model seemed to be the Society of Homeopaths in the United Kingdom</a:t>
            </a:r>
          </a:p>
          <a:p>
            <a:r>
              <a:rPr lang="en-US" dirty="0" smtClean="0"/>
              <a:t>We informally discussed what they thought of us modeling on them and got positive feedback but I don’t think there was any formal agreement</a:t>
            </a:r>
          </a:p>
          <a:p>
            <a:r>
              <a:rPr lang="en-US" dirty="0" smtClean="0"/>
              <a:t>Since the Society of Homeopaths gave a </a:t>
            </a:r>
            <a:r>
              <a:rPr lang="en-US" dirty="0" err="1" smtClean="0"/>
              <a:t>RSHom</a:t>
            </a:r>
            <a:r>
              <a:rPr lang="en-US" dirty="0" smtClean="0"/>
              <a:t> registration- </a:t>
            </a:r>
            <a:r>
              <a:rPr lang="en-US" dirty="0" err="1" smtClean="0"/>
              <a:t>Registed</a:t>
            </a:r>
            <a:r>
              <a:rPr lang="en-US" dirty="0" smtClean="0"/>
              <a:t> Society of Homeopaths NASH decided on a US+ Canada equivalent of </a:t>
            </a:r>
            <a:r>
              <a:rPr lang="en-US" dirty="0" err="1" smtClean="0"/>
              <a:t>RSHom</a:t>
            </a:r>
            <a:r>
              <a:rPr lang="en-US" dirty="0" smtClean="0"/>
              <a:t>(NA)</a:t>
            </a:r>
          </a:p>
          <a:p>
            <a:r>
              <a:rPr lang="en-US" dirty="0" smtClean="0"/>
              <a:t>All homeopathic organizations in the world know and recognize the </a:t>
            </a:r>
            <a:r>
              <a:rPr lang="en-US" dirty="0" err="1" smtClean="0"/>
              <a:t>RSHom</a:t>
            </a:r>
            <a:r>
              <a:rPr lang="en-US" dirty="0"/>
              <a:t> </a:t>
            </a:r>
            <a:r>
              <a:rPr lang="en-US" dirty="0" smtClean="0"/>
              <a:t>(NA). No countries officially recognize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528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NASH-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When I left the helm at NASH our relations with the CHC was excellent, we had met our original goals, but financially we were in bad shape.</a:t>
            </a:r>
          </a:p>
          <a:p>
            <a:r>
              <a:rPr lang="en-US" dirty="0" smtClean="0"/>
              <a:t>The new board cut costs by making the quarterly newsletter email only- something we wanted to do but had too much backlash from a minority of members who were not computer </a:t>
            </a:r>
            <a:r>
              <a:rPr lang="en-US" dirty="0" err="1" smtClean="0"/>
              <a:t>savy</a:t>
            </a:r>
            <a:r>
              <a:rPr lang="en-US" dirty="0" smtClean="0"/>
              <a:t>. The piggybacking on the NCH conference also saved a lot of money.  Also eliminating the portraits for the American Homeopath.</a:t>
            </a:r>
          </a:p>
          <a:p>
            <a:r>
              <a:rPr lang="en-US" dirty="0" smtClean="0"/>
              <a:t>Financially things improved greatly but the relationships with the rest of the community which we carefully maintained were allowed to decline.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752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NASH-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that the CHC has lowered standards and NASH rightfully had to step up and not allow the standards to be lowered – the careful balancing act that we did to maintain a united community is being lost.</a:t>
            </a:r>
          </a:p>
          <a:p>
            <a:r>
              <a:rPr lang="en-US" dirty="0" smtClean="0"/>
              <a:t>It is important that NASH learn to form bridges to all the other homeopathic organizations- pressuring them to maintain proper standards and build a united future.</a:t>
            </a:r>
          </a:p>
          <a:p>
            <a:r>
              <a:rPr lang="en-US" dirty="0" smtClean="0"/>
              <a:t>We need to continue to keep the government from interfering with the practice of homeopathy, something the early NASH Board worried about and took steps to try to avoid.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810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1599</TotalTime>
  <Words>1125</Words>
  <Application>Microsoft Office PowerPoint</Application>
  <PresentationFormat>Widescreen</PresentationFormat>
  <Paragraphs>99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History of NASH</vt:lpstr>
      <vt:lpstr>NASH</vt:lpstr>
      <vt:lpstr>NASH- Set Standards for Homeopathy</vt:lpstr>
      <vt:lpstr>NASH- CHC</vt:lpstr>
      <vt:lpstr>NASH – CHC Getting Closer</vt:lpstr>
      <vt:lpstr>NASH- CHC Relationship</vt:lpstr>
      <vt:lpstr>NASH- Advocate for Legalization</vt:lpstr>
      <vt:lpstr>NASH- Develop National Recognition for Homeopathy</vt:lpstr>
      <vt:lpstr>NASH-Gain Acceptance for Professional Homeopaths in the Homeopathic Community  </vt:lpstr>
      <vt:lpstr>NASH-  Presidents</vt:lpstr>
      <vt:lpstr>NASH- Other Projects</vt:lpstr>
      <vt:lpstr>NASH- The American Homeopath</vt:lpstr>
      <vt:lpstr>Volume 1 1994 Constantine Hering</vt:lpstr>
      <vt:lpstr>Vol 2 1995 James Tyler Kent</vt:lpstr>
      <vt:lpstr>Vol 3 1996 Melanie Hahnemann</vt:lpstr>
      <vt:lpstr>Vol 4 1997 Harris Coulter</vt:lpstr>
      <vt:lpstr>NASH- The American Homeopath</vt:lpstr>
      <vt:lpstr>NASH Conferences</vt:lpstr>
      <vt:lpstr>NASH- Annual Conferences </vt:lpstr>
      <vt:lpstr>NASH- Annual Conferences</vt:lpstr>
      <vt:lpstr>NASH- Society of Homeopaths UK</vt:lpstr>
      <vt:lpstr>NASH- The Future</vt:lpstr>
      <vt:lpstr>NASH- The Future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NASH</dc:title>
  <dc:creator>Steve Waldstein</dc:creator>
  <cp:lastModifiedBy>Personal Computer</cp:lastModifiedBy>
  <cp:revision>22</cp:revision>
  <cp:lastPrinted>2017-03-17T15:42:41Z</cp:lastPrinted>
  <dcterms:created xsi:type="dcterms:W3CDTF">2017-03-16T21:40:30Z</dcterms:created>
  <dcterms:modified xsi:type="dcterms:W3CDTF">2017-04-27T18:22:55Z</dcterms:modified>
</cp:coreProperties>
</file>