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8"/>
  </p:notesMasterIdLst>
  <p:handoutMasterIdLst>
    <p:handoutMasterId r:id="rId39"/>
  </p:handoutMasterIdLst>
  <p:sldIdLst>
    <p:sldId id="315" r:id="rId2"/>
    <p:sldId id="259" r:id="rId3"/>
    <p:sldId id="271" r:id="rId4"/>
    <p:sldId id="310" r:id="rId5"/>
    <p:sldId id="288" r:id="rId6"/>
    <p:sldId id="289" r:id="rId7"/>
    <p:sldId id="311" r:id="rId8"/>
    <p:sldId id="285" r:id="rId9"/>
    <p:sldId id="308" r:id="rId10"/>
    <p:sldId id="316" r:id="rId11"/>
    <p:sldId id="317" r:id="rId12"/>
    <p:sldId id="318" r:id="rId13"/>
    <p:sldId id="278" r:id="rId14"/>
    <p:sldId id="270" r:id="rId15"/>
    <p:sldId id="284" r:id="rId16"/>
    <p:sldId id="280" r:id="rId17"/>
    <p:sldId id="296" r:id="rId18"/>
    <p:sldId id="312" r:id="rId19"/>
    <p:sldId id="297" r:id="rId20"/>
    <p:sldId id="298" r:id="rId21"/>
    <p:sldId id="299" r:id="rId22"/>
    <p:sldId id="300" r:id="rId23"/>
    <p:sldId id="301" r:id="rId24"/>
    <p:sldId id="290" r:id="rId25"/>
    <p:sldId id="302" r:id="rId26"/>
    <p:sldId id="307" r:id="rId27"/>
    <p:sldId id="320" r:id="rId28"/>
    <p:sldId id="321" r:id="rId29"/>
    <p:sldId id="323" r:id="rId30"/>
    <p:sldId id="324" r:id="rId31"/>
    <p:sldId id="325" r:id="rId32"/>
    <p:sldId id="326" r:id="rId33"/>
    <p:sldId id="327" r:id="rId34"/>
    <p:sldId id="328" r:id="rId35"/>
    <p:sldId id="286" r:id="rId36"/>
    <p:sldId id="275" r:id="rId3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 Page" id="{B6CF7B57-C3C6-459D-BB1A-F0A47C5044D3}">
          <p14:sldIdLst>
            <p14:sldId id="315"/>
          </p14:sldIdLst>
        </p14:section>
        <p14:section name="Board of Directors" id="{28CE5F39-363C-46DF-AEAF-EFA8546A19A1}">
          <p14:sldIdLst>
            <p14:sldId id="259"/>
          </p14:sldIdLst>
        </p14:section>
        <p14:section name="Agenda" id="{FC16D892-0CDC-487E-9BFC-B1703A2595FC}">
          <p14:sldIdLst/>
        </p14:section>
        <p14:section name="Presidents Message 2018" id="{B6740C1B-61FF-4A68-9D19-F530D9EEB4DA}">
          <p14:sldIdLst>
            <p14:sldId id="271"/>
            <p14:sldId id="310"/>
            <p14:sldId id="288"/>
            <p14:sldId id="289"/>
            <p14:sldId id="311"/>
          </p14:sldIdLst>
        </p14:section>
        <p14:section name="Vice President report" id="{76953EE5-EEFF-442F-84E9-E8D234ACB242}">
          <p14:sldIdLst>
            <p14:sldId id="285"/>
            <p14:sldId id="308"/>
          </p14:sldIdLst>
        </p14:section>
        <p14:section name="Treasurer Report" id="{0DE30299-663E-4D25-82B5-96E4191A869B}">
          <p14:sldIdLst>
            <p14:sldId id="316"/>
            <p14:sldId id="317"/>
            <p14:sldId id="318"/>
          </p14:sldIdLst>
        </p14:section>
        <p14:section name="Registrars Report" id="{11CC7181-3C70-415B-BAB5-444ED01184BC}">
          <p14:sldIdLst>
            <p14:sldId id="278"/>
            <p14:sldId id="270"/>
            <p14:sldId id="284"/>
          </p14:sldIdLst>
        </p14:section>
        <p14:section name="Membership Benefits Chair" id="{3A9BEE92-ACFF-4281-842B-C7B7160F0BEB}">
          <p14:sldIdLst>
            <p14:sldId id="280"/>
            <p14:sldId id="296"/>
            <p14:sldId id="312"/>
            <p14:sldId id="297"/>
            <p14:sldId id="298"/>
            <p14:sldId id="299"/>
            <p14:sldId id="300"/>
            <p14:sldId id="301"/>
            <p14:sldId id="290"/>
            <p14:sldId id="302"/>
          </p14:sldIdLst>
        </p14:section>
        <p14:section name="Bi-National Report" id="{056F2307-B5D6-4701-9BBD-0C035480BAF4}">
          <p14:sldIdLst/>
        </p14:section>
        <p14:section name="American Homeopath" id="{1B49BEA9-2BB1-433E-B127-AD267B4ED890}">
          <p14:sldIdLst>
            <p14:sldId id="307"/>
          </p14:sldIdLst>
        </p14:section>
        <p14:section name="Secretary" id="{7F78C80A-4828-457D-9369-48A04CB21528}">
          <p14:sldIdLst>
            <p14:sldId id="320"/>
            <p14:sldId id="321"/>
            <p14:sldId id="323"/>
            <p14:sldId id="324"/>
            <p14:sldId id="325"/>
            <p14:sldId id="326"/>
            <p14:sldId id="327"/>
            <p14:sldId id="328"/>
          </p14:sldIdLst>
        </p14:section>
        <p14:section name="Volunteer Appreciation" id="{CE5E79A8-FBFF-45BF-999B-B267F7902E52}">
          <p14:sldIdLst>
            <p14:sldId id="286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DF79"/>
    <a:srgbClr val="3624BE"/>
    <a:srgbClr val="51449E"/>
    <a:srgbClr val="FFFF66"/>
    <a:srgbClr val="EEE4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47" autoAdjust="0"/>
    <p:restoredTop sz="91034" autoAdjust="0"/>
  </p:normalViewPr>
  <p:slideViewPr>
    <p:cSldViewPr snapToGrid="0">
      <p:cViewPr varScale="1">
        <p:scale>
          <a:sx n="53" d="100"/>
          <a:sy n="53" d="100"/>
        </p:scale>
        <p:origin x="648" y="36"/>
      </p:cViewPr>
      <p:guideLst/>
    </p:cSldViewPr>
  </p:slideViewPr>
  <p:outlineViewPr>
    <p:cViewPr>
      <p:scale>
        <a:sx n="33" d="100"/>
        <a:sy n="33" d="100"/>
      </p:scale>
      <p:origin x="0" y="-57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5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DDF0C-66B7-49BA-970C-0C5EEDE75D18}" type="datetimeFigureOut">
              <a:rPr lang="en-US" smtClean="0"/>
              <a:t>10/23/2018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D24FA-8D62-49D1-A858-9FB4BCA91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20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D5C3ECA-FF31-47C9-A91F-7A52AFB44A1E}" type="datetimeFigureOut">
              <a:rPr lang="en-CA" smtClean="0"/>
              <a:t>2018-10-23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B7A2457-7AB3-4D25-BEF3-FD0A34488EAE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910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A2457-7AB3-4D25-BEF3-FD0A34488EAE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6014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5C4A-95EC-4564-8DC4-58E08D3C95E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34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608E-E36F-4D6D-8A1F-8F2B9B107AF0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9583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D056-A937-47F3-9406-48EAF087BC33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5605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EF2B-0958-4421-8BFF-FEFE2887D394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374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34B32-9B0A-44DC-AE0D-AEE1E85156C9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9078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EB9A-DCCA-43B2-AA29-5A6284ED51DE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8510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7FC86-AC33-4450-AA8B-39E72BDF2939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478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1ACBA-F93B-43EA-9ED4-85654BBC5FE0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17897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B9D7-AE50-4678-89EB-C5042AA9F00F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6228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7F4-F21D-40F1-85BD-23DED15DCC3F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5519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1A24-BDA3-49ED-A29B-46AD788143E1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8622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92636-3376-4109-9AFF-1AC1F18D981A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259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F2FD5-C542-4EC8-9525-09446BF33E77}" type="datetime1">
              <a:rPr lang="en-CA" smtClean="0"/>
              <a:t>2018-10-23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381C-5BB1-4E47-82E8-E0CF14C3BC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062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0.png"/><Relationship Id="rId18" Type="http://schemas.openxmlformats.org/officeDocument/2006/relationships/image" Target="../media/image45.svg"/><Relationship Id="rId7" Type="http://schemas.openxmlformats.org/officeDocument/2006/relationships/image" Target="../media/image33.svg"/><Relationship Id="rId12" Type="http://schemas.openxmlformats.org/officeDocument/2006/relationships/image" Target="../media/image39.svg"/><Relationship Id="rId17" Type="http://schemas.openxmlformats.org/officeDocument/2006/relationships/image" Target="../media/image12.png"/><Relationship Id="rId2" Type="http://schemas.openxmlformats.org/officeDocument/2006/relationships/image" Target="../media/image7.png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.png"/><Relationship Id="rId15" Type="http://schemas.openxmlformats.org/officeDocument/2006/relationships/image" Target="../media/image11.png"/><Relationship Id="rId10" Type="http://schemas.openxmlformats.org/officeDocument/2006/relationships/image" Target="../media/image5.jpeg"/><Relationship Id="rId9" Type="http://schemas.openxmlformats.org/officeDocument/2006/relationships/image" Target="../media/image37.svg"/><Relationship Id="rId14" Type="http://schemas.openxmlformats.org/officeDocument/2006/relationships/image" Target="../media/image4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49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svg"/><Relationship Id="rId5" Type="http://schemas.openxmlformats.org/officeDocument/2006/relationships/image" Target="../media/image24.pn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mailto:editor@americanhomeopath.com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healthfreedom.org/wp-content/uploads/2015/08/ArizonaHomeopathy.pdf" TargetMode="External"/><Relationship Id="rId3" Type="http://schemas.openxmlformats.org/officeDocument/2006/relationships/hyperlink" Target="http://www.oklegislature.gov/" TargetMode="External"/><Relationship Id="rId7" Type="http://schemas.openxmlformats.org/officeDocument/2006/relationships/hyperlink" Target="http://www.legis.la.gov/legis/Law.aspx?p=y&amp;d=321645" TargetMode="External"/><Relationship Id="rId2" Type="http://schemas.openxmlformats.org/officeDocument/2006/relationships/hyperlink" Target="http://legislature.idaho.gov/idstat/Title54/T54CH18SECT54-1804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ebserver.rilin.state.ri.us/Statutes/title23/23-74/23-74-1.htm" TargetMode="External"/><Relationship Id="rId11" Type="http://schemas.microsoft.com/office/2007/relationships/hdphoto" Target="../media/hdphoto3.wdp"/><Relationship Id="rId5" Type="http://schemas.openxmlformats.org/officeDocument/2006/relationships/hyperlink" Target="http://www.leginfo.ca.gov/pub/01-02/bill/sen/sb_0551-0600/sb_577_bill_20020923_chaptered.html" TargetMode="External"/><Relationship Id="rId10" Type="http://schemas.openxmlformats.org/officeDocument/2006/relationships/image" Target="../media/image31.jpeg"/><Relationship Id="rId4" Type="http://schemas.openxmlformats.org/officeDocument/2006/relationships/hyperlink" Target="http://www.revisor.leg.state.mn.us/bin/getpub.php?pubtype=STAT_CHAP&amp;year=current&amp;chapter=146A" TargetMode="External"/><Relationship Id="rId9" Type="http://schemas.openxmlformats.org/officeDocument/2006/relationships/hyperlink" Target="https://nationalhealthfreedom.org/wp-content/uploads/2015/08/NewMexicoHB0664_2009.pd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tiff"/><Relationship Id="rId5" Type="http://schemas.microsoft.com/office/2007/relationships/hdphoto" Target="../media/hdphoto4.wdp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homeopathychoice.org/cart/" TargetMode="External"/><Relationship Id="rId3" Type="http://schemas.microsoft.com/office/2007/relationships/hdphoto" Target="../media/hdphoto5.wdp"/><Relationship Id="rId7" Type="http://schemas.openxmlformats.org/officeDocument/2006/relationships/image" Target="../media/image38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omeopathychoice.org/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hyperlink" Target="https://homeopathychoice.org/cart/" TargetMode="External"/><Relationship Id="rId4" Type="http://schemas.openxmlformats.org/officeDocument/2006/relationships/hyperlink" Target="https://homeopathychoice.org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nationalhealthfreedom.org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1.jpeg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0C2E86D-4A76-4240-8468-4312EE1F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1</a:t>
            </a:fld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696938C-ED67-4224-B23B-40C772C1C62E}"/>
              </a:ext>
            </a:extLst>
          </p:cNvPr>
          <p:cNvSpPr txBox="1"/>
          <p:nvPr/>
        </p:nvSpPr>
        <p:spPr>
          <a:xfrm>
            <a:off x="1468593" y="2235200"/>
            <a:ext cx="3362025" cy="1874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pic>
        <p:nvPicPr>
          <p:cNvPr id="1026" name="Picture 2" descr="Gray Bridge and Trees">
            <a:extLst>
              <a:ext uri="{FF2B5EF4-FFF2-40B4-BE49-F238E27FC236}">
                <a16:creationId xmlns:a16="http://schemas.microsoft.com/office/drawing/2014/main" xmlns="" id="{9382FEEC-84FC-4E09-BAD5-5E197FBC6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0620" y="-311256"/>
            <a:ext cx="14000214" cy="731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04499D9-1D07-4706-A8CE-44FFAE3B0478}"/>
              </a:ext>
            </a:extLst>
          </p:cNvPr>
          <p:cNvSpPr txBox="1"/>
          <p:nvPr/>
        </p:nvSpPr>
        <p:spPr>
          <a:xfrm>
            <a:off x="1468593" y="3982034"/>
            <a:ext cx="8824404" cy="1446550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 smtClean="0">
                <a:solidFill>
                  <a:srgbClr val="92D050"/>
                </a:solidFill>
              </a:rPr>
              <a:t>Welcome to NASH’s 2018 Annual Member Meeting </a:t>
            </a:r>
            <a:endParaRPr lang="en-CA" sz="4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20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9810589-F22A-45FE-8BA2-BB52E1C8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466" y="5988327"/>
            <a:ext cx="542697" cy="279400"/>
          </a:xfrm>
        </p:spPr>
        <p:txBody>
          <a:bodyPr/>
          <a:lstStyle/>
          <a:p>
            <a:fld id="{3443381C-5BB1-4E47-82E8-E0CF14C3BCA6}" type="slidenum">
              <a:rPr lang="en-CA" smtClean="0"/>
              <a:pPr/>
              <a:t>2</a:t>
            </a:fld>
            <a:endParaRPr lang="en-C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70D6B48-1188-4348-AB82-86C7F26390C7}"/>
              </a:ext>
            </a:extLst>
          </p:cNvPr>
          <p:cNvSpPr/>
          <p:nvPr/>
        </p:nvSpPr>
        <p:spPr>
          <a:xfrm>
            <a:off x="1682143" y="3357648"/>
            <a:ext cx="89431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NASH President - Tanya </a:t>
            </a:r>
            <a:r>
              <a:rPr lang="en-C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Kell, RSHom (</a:t>
            </a:r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NA) – tanya@homeopathytennessee.com</a:t>
            </a:r>
          </a:p>
          <a:p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Vice President – Robert Field, CCH, RSHom(NA) – robertfieldhomeopath@hotmail.com</a:t>
            </a:r>
          </a:p>
          <a:p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Treasurer – Julie Mann, CCH, RSHom(NA) – ma13nn@aol.com</a:t>
            </a:r>
          </a:p>
          <a:p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Secretary – Anna Cox, CCH, RSHom(NA) – anna4homeopathy@me.com</a:t>
            </a:r>
          </a:p>
          <a:p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Registrar – Laura Sholtz, CCH, RSHom(NA) – choosehealth@tds.net</a:t>
            </a:r>
          </a:p>
          <a:p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Board Member – Myra Nissen, CCH, RSHom(NA) – myra@myranissen.com</a:t>
            </a:r>
          </a:p>
          <a:p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Binational Liaison – Lorne Moyer, HOM – lornemoyer@gmail.com</a:t>
            </a:r>
          </a:p>
          <a:p>
            <a:endParaRPr lang="en-CA" b="1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pic>
        <p:nvPicPr>
          <p:cNvPr id="5" name="Picture 2" descr="Image result for north american society of homeopaths">
            <a:extLst>
              <a:ext uri="{FF2B5EF4-FFF2-40B4-BE49-F238E27FC236}">
                <a16:creationId xmlns:a16="http://schemas.microsoft.com/office/drawing/2014/main" xmlns="" id="{804AFE45-FACF-4413-AA6F-DFF7A0E99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675" y="854210"/>
            <a:ext cx="79603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4157760-4429-4834-91BE-17519C33771A}"/>
              </a:ext>
            </a:extLst>
          </p:cNvPr>
          <p:cNvSpPr/>
          <p:nvPr/>
        </p:nvSpPr>
        <p:spPr>
          <a:xfrm>
            <a:off x="4884990" y="2683010"/>
            <a:ext cx="2639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Board </a:t>
            </a:r>
            <a:r>
              <a:rPr lang="en-C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C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C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82143" y="5481696"/>
            <a:ext cx="9183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Director – Carleen Johnson, CCH, RSHom(NA) – nashinfo@homeopathy.org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Editor – Deborah Hayes, CCH, RSHom(NA) – editor@americanhomeopath.com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00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EED9B0-AC72-4AD3-9852-AD3C57878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847" y="2100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C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Tanya Kell, RSHom(NA)</a:t>
            </a:r>
            <a:endParaRPr lang="en-C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00F338-AB8B-4E0D-88F9-2458FF2EF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843" y="2180492"/>
            <a:ext cx="9720073" cy="4023360"/>
          </a:xfrm>
          <a:pattFill prst="pct25">
            <a:fgClr>
              <a:schemeClr val="accent6">
                <a:lumMod val="75000"/>
              </a:schemeClr>
            </a:fgClr>
            <a:bgClr>
              <a:schemeClr val="accent2">
                <a:lumMod val="20000"/>
                <a:lumOff val="80000"/>
              </a:schemeClr>
            </a:bgClr>
          </a:patt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President’s Address 2018</a:t>
            </a:r>
            <a:endParaRPr lang="en-C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20548DD-C1CA-4341-A1D9-B9D4976AB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3</a:t>
            </a:fld>
            <a:endParaRPr lang="en-CA" dirty="0"/>
          </a:p>
        </p:txBody>
      </p:sp>
      <p:pic>
        <p:nvPicPr>
          <p:cNvPr id="6" name="Graphic 5" descr="Podium">
            <a:extLst>
              <a:ext uri="{FF2B5EF4-FFF2-40B4-BE49-F238E27FC236}">
                <a16:creationId xmlns:a16="http://schemas.microsoft.com/office/drawing/2014/main" xmlns="" id="{73A85257-7439-4DC8-BF17-ABA60D97C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99159" y="2426678"/>
            <a:ext cx="1997183" cy="19971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E371765-F8DA-4B67-93DB-C5E3ACF6A6AE}"/>
              </a:ext>
            </a:extLst>
          </p:cNvPr>
          <p:cNvSpPr txBox="1"/>
          <p:nvPr/>
        </p:nvSpPr>
        <p:spPr>
          <a:xfrm>
            <a:off x="1761282" y="5050093"/>
            <a:ext cx="78712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/>
              <a:t>Bringing Homeopathy to the </a:t>
            </a:r>
            <a:r>
              <a:rPr lang="en-CA" sz="2800" b="1" dirty="0" smtClean="0"/>
              <a:t>Podium </a:t>
            </a:r>
            <a:r>
              <a:rPr lang="en-CA" sz="2800" b="1" dirty="0"/>
              <a:t>through Advocacy</a:t>
            </a:r>
          </a:p>
        </p:txBody>
      </p:sp>
      <p:pic>
        <p:nvPicPr>
          <p:cNvPr id="9" name="Graphic 8" descr="Megaphone">
            <a:extLst>
              <a:ext uri="{FF2B5EF4-FFF2-40B4-BE49-F238E27FC236}">
                <a16:creationId xmlns:a16="http://schemas.microsoft.com/office/drawing/2014/main" xmlns="" id="{EDD7740B-9E4A-4C08-BD84-9C6DDD6264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57646" y="3886200"/>
            <a:ext cx="914400" cy="914400"/>
          </a:xfrm>
          <a:prstGeom prst="rect">
            <a:avLst/>
          </a:prstGeom>
        </p:spPr>
      </p:pic>
      <p:pic>
        <p:nvPicPr>
          <p:cNvPr id="11" name="Graphic 10" descr="Megaphone">
            <a:extLst>
              <a:ext uri="{FF2B5EF4-FFF2-40B4-BE49-F238E27FC236}">
                <a16:creationId xmlns:a16="http://schemas.microsoft.com/office/drawing/2014/main" xmlns="" id="{28DAA602-293B-4187-BAAC-428618E7A3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4457909">
            <a:off x="3971193" y="3959469"/>
            <a:ext cx="914400" cy="914400"/>
          </a:xfrm>
          <a:prstGeom prst="rect">
            <a:avLst/>
          </a:prstGeom>
        </p:spPr>
      </p:pic>
      <p:pic>
        <p:nvPicPr>
          <p:cNvPr id="13" name="Picture 2" descr="Tanya Kell">
            <a:extLst>
              <a:ext uri="{FF2B5EF4-FFF2-40B4-BE49-F238E27FC236}">
                <a16:creationId xmlns:a16="http://schemas.microsoft.com/office/drawing/2014/main" xmlns="" id="{FB5C13DB-77B3-4371-A13C-7AEE48883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936" y="294248"/>
            <a:ext cx="2149960" cy="242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91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EED9B0-AC72-4AD3-9852-AD3C57878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886" y="719630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en-C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Tanya Kell, RSHom(NA)</a:t>
            </a:r>
            <a:endParaRPr lang="en-C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20548DD-C1CA-4341-A1D9-B9D4976AB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4</a:t>
            </a:fld>
            <a:endParaRPr lang="en-CA" dirty="0"/>
          </a:p>
        </p:txBody>
      </p:sp>
      <p:pic>
        <p:nvPicPr>
          <p:cNvPr id="6" name="Graphic 5" descr="Podium">
            <a:extLst>
              <a:ext uri="{FF2B5EF4-FFF2-40B4-BE49-F238E27FC236}">
                <a16:creationId xmlns:a16="http://schemas.microsoft.com/office/drawing/2014/main" xmlns="" id="{73A85257-7439-4DC8-BF17-ABA60D97C4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75585" y="4368783"/>
            <a:ext cx="1289901" cy="12899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E371765-F8DA-4B67-93DB-C5E3ACF6A6AE}"/>
              </a:ext>
            </a:extLst>
          </p:cNvPr>
          <p:cNvSpPr txBox="1"/>
          <p:nvPr/>
        </p:nvSpPr>
        <p:spPr>
          <a:xfrm>
            <a:off x="1597744" y="5788646"/>
            <a:ext cx="7871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Bringing Homeopathy to the </a:t>
            </a:r>
            <a:r>
              <a:rPr lang="en-C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Podium </a:t>
            </a:r>
            <a:r>
              <a:rPr lang="en-C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Advocacy</a:t>
            </a:r>
          </a:p>
        </p:txBody>
      </p:sp>
      <p:pic>
        <p:nvPicPr>
          <p:cNvPr id="9" name="Graphic 8" descr="Megaphone">
            <a:extLst>
              <a:ext uri="{FF2B5EF4-FFF2-40B4-BE49-F238E27FC236}">
                <a16:creationId xmlns:a16="http://schemas.microsoft.com/office/drawing/2014/main" xmlns="" id="{EDD7740B-9E4A-4C08-BD84-9C6DDD6264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2693161" y="4774222"/>
            <a:ext cx="914400" cy="914400"/>
          </a:xfrm>
          <a:prstGeom prst="rect">
            <a:avLst/>
          </a:prstGeom>
        </p:spPr>
      </p:pic>
      <p:pic>
        <p:nvPicPr>
          <p:cNvPr id="11" name="Graphic 10" descr="Megaphone">
            <a:extLst>
              <a:ext uri="{FF2B5EF4-FFF2-40B4-BE49-F238E27FC236}">
                <a16:creationId xmlns:a16="http://schemas.microsoft.com/office/drawing/2014/main" xmlns="" id="{28DAA602-293B-4187-BAAC-428618E7A3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4457909">
            <a:off x="10540024" y="3002475"/>
            <a:ext cx="914400" cy="914400"/>
          </a:xfrm>
          <a:prstGeom prst="rect">
            <a:avLst/>
          </a:prstGeom>
        </p:spPr>
      </p:pic>
      <p:pic>
        <p:nvPicPr>
          <p:cNvPr id="13" name="Picture 2" descr="Tanya Kell">
            <a:extLst>
              <a:ext uri="{FF2B5EF4-FFF2-40B4-BE49-F238E27FC236}">
                <a16:creationId xmlns:a16="http://schemas.microsoft.com/office/drawing/2014/main" xmlns="" id="{FB5C13DB-77B3-4371-A13C-7AEE48883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057" y="193975"/>
            <a:ext cx="2086087" cy="235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6C0E48C-6E0E-4B74-8D79-5BC70650CBDA}"/>
              </a:ext>
            </a:extLst>
          </p:cNvPr>
          <p:cNvSpPr txBox="1"/>
          <p:nvPr/>
        </p:nvSpPr>
        <p:spPr>
          <a:xfrm>
            <a:off x="773724" y="2039818"/>
            <a:ext cx="869559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Nash </a:t>
            </a:r>
            <a:r>
              <a:rPr lang="en-C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Involvement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fundraising for homeopathic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advocacy.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Nash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contributes to the Health Freedom Coalition and the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Super Smart Pack </a:t>
            </a:r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Continued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involvement advancing the homeopathic agenda in coordination w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ith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volunteers from HNA,  AIH,  AAHP,  ACHENA, CCH and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others!</a:t>
            </a:r>
            <a:endParaRPr lang="en-C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Continued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efforts to provide the public with access to the highest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Practitioners and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Competency based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vetting</a:t>
            </a:r>
            <a:endParaRPr lang="en-C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Dedication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classical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homeopathy</a:t>
            </a:r>
            <a:endParaRPr lang="en-C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Kicking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 the School Year with renewed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connections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schools and students!!</a:t>
            </a:r>
          </a:p>
        </p:txBody>
      </p:sp>
    </p:spTree>
    <p:extLst>
      <p:ext uri="{BB962C8B-B14F-4D97-AF65-F5344CB8AC3E}">
        <p14:creationId xmlns:p14="http://schemas.microsoft.com/office/powerpoint/2010/main" val="364602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EED9B0-AC72-4AD3-9852-AD3C57878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831" y="434453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en-C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Tanya Kell, RSHom(NA)</a:t>
            </a:r>
            <a:endParaRPr lang="en-C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00F338-AB8B-4E0D-88F9-2458FF2EF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646" y="2460421"/>
            <a:ext cx="9720073" cy="4023360"/>
          </a:xfrm>
          <a:pattFill prst="pct25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marL="0" indent="0">
              <a:buNone/>
            </a:pPr>
            <a:endParaRPr lang="en-CA" sz="4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20548DD-C1CA-4341-A1D9-B9D4976AB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5</a:t>
            </a:fld>
            <a:endParaRPr lang="en-CA" dirty="0"/>
          </a:p>
        </p:txBody>
      </p:sp>
      <p:pic>
        <p:nvPicPr>
          <p:cNvPr id="23" name="Graphic 22" descr="Handshake">
            <a:extLst>
              <a:ext uri="{FF2B5EF4-FFF2-40B4-BE49-F238E27FC236}">
                <a16:creationId xmlns:a16="http://schemas.microsoft.com/office/drawing/2014/main" xmlns="" id="{D596A7D5-225A-4C6D-9191-DAE2B188D9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567961" y="1134520"/>
            <a:ext cx="914400" cy="914400"/>
          </a:xfrm>
          <a:prstGeom prst="rect">
            <a:avLst/>
          </a:prstGeom>
        </p:spPr>
      </p:pic>
      <p:pic>
        <p:nvPicPr>
          <p:cNvPr id="27" name="Graphic 26" descr="Meeting">
            <a:extLst>
              <a:ext uri="{FF2B5EF4-FFF2-40B4-BE49-F238E27FC236}">
                <a16:creationId xmlns:a16="http://schemas.microsoft.com/office/drawing/2014/main" xmlns="" id="{DA09BC52-7339-4FB4-88BC-3776E52447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19446" y="157770"/>
            <a:ext cx="914400" cy="9144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BFB599A-507D-4D7C-A30A-2B4E68328E76}"/>
              </a:ext>
            </a:extLst>
          </p:cNvPr>
          <p:cNvSpPr txBox="1"/>
          <p:nvPr/>
        </p:nvSpPr>
        <p:spPr>
          <a:xfrm>
            <a:off x="1775865" y="4651584"/>
            <a:ext cx="82390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/>
              <a:t>Super SMART PAC /</a:t>
            </a:r>
          </a:p>
          <a:p>
            <a:pPr algn="ctr"/>
            <a:r>
              <a:rPr lang="en-CA" sz="4400" b="1" dirty="0"/>
              <a:t>  </a:t>
            </a:r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en-US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entralizing Efforts: </a:t>
            </a:r>
            <a:r>
              <a:rPr lang="en-US" altLang="en-US" sz="4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en-CA" sz="4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CF9E1A7-D32A-456B-9B10-F4DE1B4499A1}"/>
              </a:ext>
            </a:extLst>
          </p:cNvPr>
          <p:cNvSpPr txBox="1"/>
          <p:nvPr/>
        </p:nvSpPr>
        <p:spPr>
          <a:xfrm>
            <a:off x="9293470" y="800099"/>
            <a:ext cx="2576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pic>
        <p:nvPicPr>
          <p:cNvPr id="14" name="Picture 2" descr="Tanya Kell">
            <a:extLst>
              <a:ext uri="{FF2B5EF4-FFF2-40B4-BE49-F238E27FC236}">
                <a16:creationId xmlns:a16="http://schemas.microsoft.com/office/drawing/2014/main" xmlns="" id="{1DB98CDD-A3E0-42DF-95D4-D4F397AAF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552" y="90642"/>
            <a:ext cx="1843012" cy="230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 descr="Brain in head">
            <a:extLst>
              <a:ext uri="{FF2B5EF4-FFF2-40B4-BE49-F238E27FC236}">
                <a16:creationId xmlns:a16="http://schemas.microsoft.com/office/drawing/2014/main" xmlns="" id="{F5DC75CC-6603-4929-B6A0-833FE6066F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724400" y="2505808"/>
            <a:ext cx="2066192" cy="2066192"/>
          </a:xfrm>
          <a:prstGeom prst="rect">
            <a:avLst/>
          </a:prstGeom>
        </p:spPr>
      </p:pic>
      <p:pic>
        <p:nvPicPr>
          <p:cNvPr id="10" name="Graphic 9" descr="Dance">
            <a:extLst>
              <a:ext uri="{FF2B5EF4-FFF2-40B4-BE49-F238E27FC236}">
                <a16:creationId xmlns:a16="http://schemas.microsoft.com/office/drawing/2014/main" xmlns="" id="{299A5E8F-B22F-42D3-A655-B5F702D7CC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8944707" y="4026878"/>
            <a:ext cx="1828800" cy="182880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21FDEE82-B4E7-44BD-A61A-F32179F60B82}"/>
              </a:ext>
            </a:extLst>
          </p:cNvPr>
          <p:cNvSpPr/>
          <p:nvPr/>
        </p:nvSpPr>
        <p:spPr>
          <a:xfrm>
            <a:off x="1415563" y="4158763"/>
            <a:ext cx="553915" cy="4835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xmlns="" id="{C328349F-FBBC-4848-8E5F-F9E59D09ADAC}"/>
              </a:ext>
            </a:extLst>
          </p:cNvPr>
          <p:cNvSpPr/>
          <p:nvPr/>
        </p:nvSpPr>
        <p:spPr>
          <a:xfrm>
            <a:off x="3059723" y="4202723"/>
            <a:ext cx="668216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xmlns="" id="{C59E98F4-BF35-4B46-A729-BE80E4B4202E}"/>
              </a:ext>
            </a:extLst>
          </p:cNvPr>
          <p:cNvSpPr/>
          <p:nvPr/>
        </p:nvSpPr>
        <p:spPr>
          <a:xfrm>
            <a:off x="2215661" y="5020411"/>
            <a:ext cx="553916" cy="53633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xmlns="" id="{4321B5E5-CBDE-4B4D-AD3B-8D67F7554CE6}"/>
              </a:ext>
            </a:extLst>
          </p:cNvPr>
          <p:cNvSpPr/>
          <p:nvPr/>
        </p:nvSpPr>
        <p:spPr>
          <a:xfrm>
            <a:off x="2233245" y="3464170"/>
            <a:ext cx="484632" cy="5739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15" name="Graphic 14" descr="Coins">
            <a:extLst>
              <a:ext uri="{FF2B5EF4-FFF2-40B4-BE49-F238E27FC236}">
                <a16:creationId xmlns:a16="http://schemas.microsoft.com/office/drawing/2014/main" xmlns="" id="{B0DF6B5A-DC94-47BE-8BED-0F13950351C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B0C8892-8C8B-4DA3-8008-C732EA7F5597}"/>
              </a:ext>
            </a:extLst>
          </p:cNvPr>
          <p:cNvSpPr txBox="1"/>
          <p:nvPr/>
        </p:nvSpPr>
        <p:spPr>
          <a:xfrm>
            <a:off x="7200900" y="3121269"/>
            <a:ext cx="1248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pic>
        <p:nvPicPr>
          <p:cNvPr id="18" name="Graphic 17" descr="Piggy Bank">
            <a:extLst>
              <a:ext uri="{FF2B5EF4-FFF2-40B4-BE49-F238E27FC236}">
                <a16:creationId xmlns:a16="http://schemas.microsoft.com/office/drawing/2014/main" xmlns="" id="{B2BC2224-A564-493E-A135-2F8E3CE57E9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2025161" y="406204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6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EED9B0-AC72-4AD3-9852-AD3C57878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3487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C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Tanya Kell, RSHom(NA)</a:t>
            </a:r>
            <a:endParaRPr lang="en-C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00F338-AB8B-4E0D-88F9-2458FF2EF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69" y="2372498"/>
            <a:ext cx="9720073" cy="4023360"/>
          </a:xfrm>
          <a:pattFill prst="pct25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marL="0" indent="0">
              <a:buNone/>
            </a:pPr>
            <a:endParaRPr lang="en-CA" sz="4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20548DD-C1CA-4341-A1D9-B9D4976AB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6</a:t>
            </a:fld>
            <a:endParaRPr lang="en-CA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BFB599A-507D-4D7C-A30A-2B4E68328E76}"/>
              </a:ext>
            </a:extLst>
          </p:cNvPr>
          <p:cNvSpPr txBox="1"/>
          <p:nvPr/>
        </p:nvSpPr>
        <p:spPr>
          <a:xfrm>
            <a:off x="1854996" y="4633999"/>
            <a:ext cx="82390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400" b="1" dirty="0" smtClean="0"/>
              <a:t>Working through HOMEOPATHS </a:t>
            </a:r>
            <a:r>
              <a:rPr lang="en-CA" sz="4400" b="1" dirty="0"/>
              <a:t>WITHOUT BORDERS   </a:t>
            </a:r>
          </a:p>
        </p:txBody>
      </p:sp>
      <p:pic>
        <p:nvPicPr>
          <p:cNvPr id="6" name="Graphic 5" descr="Earth Globe Americas">
            <a:extLst>
              <a:ext uri="{FF2B5EF4-FFF2-40B4-BE49-F238E27FC236}">
                <a16:creationId xmlns:a16="http://schemas.microsoft.com/office/drawing/2014/main" xmlns="" id="{C2D29D05-BE62-450D-AA82-3695FA892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961792" y="2558562"/>
            <a:ext cx="2004646" cy="2004646"/>
          </a:xfrm>
          <a:prstGeom prst="rect">
            <a:avLst/>
          </a:prstGeom>
        </p:spPr>
      </p:pic>
      <p:pic>
        <p:nvPicPr>
          <p:cNvPr id="11" name="Graphic 10" descr="Line Arrow: Rotate left">
            <a:extLst>
              <a:ext uri="{FF2B5EF4-FFF2-40B4-BE49-F238E27FC236}">
                <a16:creationId xmlns:a16="http://schemas.microsoft.com/office/drawing/2014/main" xmlns="" id="{3937BA0E-9B0C-4757-A65F-A1CBC1DBDC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55325" y="2883877"/>
            <a:ext cx="1359877" cy="914400"/>
          </a:xfrm>
          <a:prstGeom prst="rect">
            <a:avLst/>
          </a:prstGeom>
        </p:spPr>
      </p:pic>
      <p:pic>
        <p:nvPicPr>
          <p:cNvPr id="20" name="Picture 2" descr="Tanya Kell">
            <a:extLst>
              <a:ext uri="{FF2B5EF4-FFF2-40B4-BE49-F238E27FC236}">
                <a16:creationId xmlns:a16="http://schemas.microsoft.com/office/drawing/2014/main" xmlns="" id="{53394D83-3518-4090-8451-C30E4B46F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8718" y="24978"/>
            <a:ext cx="1770529" cy="220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82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00F338-AB8B-4E0D-88F9-2458FF2EF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322" y="2709662"/>
            <a:ext cx="9720073" cy="3166565"/>
          </a:xfrm>
          <a:pattFill prst="pct25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marL="0" indent="0">
              <a:buNone/>
            </a:pPr>
            <a:endParaRPr lang="en-CA" sz="4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20548DD-C1CA-4341-A1D9-B9D4976AB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7</a:t>
            </a:fld>
            <a:endParaRPr lang="en-CA" dirty="0"/>
          </a:p>
        </p:txBody>
      </p:sp>
      <p:pic>
        <p:nvPicPr>
          <p:cNvPr id="20" name="Picture 2" descr="Tanya Kell">
            <a:extLst>
              <a:ext uri="{FF2B5EF4-FFF2-40B4-BE49-F238E27FC236}">
                <a16:creationId xmlns:a16="http://schemas.microsoft.com/office/drawing/2014/main" xmlns="" id="{53394D83-3518-4090-8451-C30E4B46F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254" y="99871"/>
            <a:ext cx="1898822" cy="236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483934A-BCFD-4E60-B1CE-A74409C50794}"/>
              </a:ext>
            </a:extLst>
          </p:cNvPr>
          <p:cNvSpPr txBox="1"/>
          <p:nvPr/>
        </p:nvSpPr>
        <p:spPr>
          <a:xfrm>
            <a:off x="2130669" y="2892129"/>
            <a:ext cx="92231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Notes: </a:t>
            </a:r>
          </a:p>
          <a:p>
            <a:r>
              <a:rPr lang="en-CA" sz="2800" dirty="0"/>
              <a:t>	</a:t>
            </a:r>
            <a:r>
              <a:rPr lang="en-CA" sz="2800" dirty="0" smtClean="0"/>
              <a:t>Competency Review Process </a:t>
            </a:r>
            <a:endParaRPr lang="en-CA" sz="2800" dirty="0"/>
          </a:p>
          <a:p>
            <a:endParaRPr lang="en-CA" sz="2800" dirty="0"/>
          </a:p>
          <a:p>
            <a:r>
              <a:rPr lang="en-CA" sz="2800" dirty="0"/>
              <a:t>		Results of Survey </a:t>
            </a:r>
          </a:p>
          <a:p>
            <a:r>
              <a:rPr lang="en-CA" sz="2800" dirty="0"/>
              <a:t>	</a:t>
            </a:r>
          </a:p>
          <a:p>
            <a:r>
              <a:rPr lang="en-CA" sz="2800" dirty="0"/>
              <a:t>			Reflect on </a:t>
            </a:r>
            <a:r>
              <a:rPr lang="en-CA" sz="2800" dirty="0" smtClean="0"/>
              <a:t>how </a:t>
            </a:r>
            <a:r>
              <a:rPr lang="en-CA" sz="2800" dirty="0"/>
              <a:t>membership feels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78362" y="1012749"/>
            <a:ext cx="2903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Tanya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Kell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RSHom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(NA)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79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09024C26-E6B9-4AAE-BA2A-1B672ABF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443381C-5BB1-4E47-82E8-E0CF14C3BCA6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250440-16DC-437A-9FDB-BEB0E6E3E2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7773" y="290384"/>
            <a:ext cx="3243263" cy="104933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defTabSz="914400"/>
            <a:r>
              <a:rPr lang="en-US" sz="1700" dirty="0"/>
              <a:t/>
            </a:r>
            <a:br>
              <a:rPr lang="en-US" sz="1700" dirty="0"/>
            </a:b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Bi-National Report</a:t>
            </a:r>
            <a:r>
              <a:rPr lang="en-US" sz="1700" dirty="0"/>
              <a:t/>
            </a:r>
            <a:br>
              <a:rPr lang="en-US" sz="1700" dirty="0"/>
            </a:br>
            <a:r>
              <a:rPr lang="en-US" sz="1700" dirty="0"/>
              <a:t/>
            </a:r>
            <a:br>
              <a:rPr lang="en-US" sz="1700" dirty="0"/>
            </a:b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Canada / USA</a:t>
            </a:r>
            <a:endParaRPr lang="en-US" sz="17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922184-5E43-45CA-B3EE-C604021FDA86}"/>
              </a:ext>
            </a:extLst>
          </p:cNvPr>
          <p:cNvSpPr txBox="1"/>
          <p:nvPr/>
        </p:nvSpPr>
        <p:spPr>
          <a:xfrm>
            <a:off x="1371600" y="2242022"/>
            <a:ext cx="7562335" cy="48422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34290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Ontario Regulatory committee {College of Homeopaths of Ontario} raised its professional rate approximately three hundred dollars in the spring of the year and had a marginal loss of members. </a:t>
            </a:r>
          </a:p>
          <a:p>
            <a:pPr marL="34290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34290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Canadian Association of Homeopaths “CAH”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      still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moving ahead with making themselves a legal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 of all Canadian Homeopaths. There is no available information to say how they are doing, but last I heard they were moving ahead with becoming a non profit organization. </a:t>
            </a:r>
          </a:p>
          <a:p>
            <a:pPr marL="34290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4290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1100" dirty="0"/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/>
              <a:t> </a:t>
            </a:r>
          </a:p>
        </p:txBody>
      </p:sp>
      <p:pic>
        <p:nvPicPr>
          <p:cNvPr id="7" name="Picture 6" descr="A close up of a person smiling for the camera&#10;&#10;Description generated with very high confidence">
            <a:extLst>
              <a:ext uri="{FF2B5EF4-FFF2-40B4-BE49-F238E27FC236}">
                <a16:creationId xmlns:a16="http://schemas.microsoft.com/office/drawing/2014/main" xmlns="" id="{D2FEEEFA-466F-4DC9-B8E4-B83804974A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149849"/>
            <a:ext cx="1779108" cy="2092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11FD0AC-A1B4-4D32-A6AB-948E6A8B5A18}"/>
              </a:ext>
            </a:extLst>
          </p:cNvPr>
          <p:cNvSpPr txBox="1"/>
          <p:nvPr/>
        </p:nvSpPr>
        <p:spPr>
          <a:xfrm>
            <a:off x="6712424" y="872770"/>
            <a:ext cx="3269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Lorne Moyer</a:t>
            </a:r>
          </a:p>
          <a:p>
            <a:pPr algn="ctr"/>
            <a:r>
              <a:rPr lang="en-C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Bi-National </a:t>
            </a:r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Liaison to NASH   </a:t>
            </a:r>
            <a:endParaRPr lang="en-C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81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250440-16DC-437A-9FDB-BEB0E6E3E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038" y="286170"/>
            <a:ext cx="3243834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Bi-National Report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09024C26-E6B9-4AAE-BA2A-1B672ABF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043940" y="798973"/>
            <a:ext cx="811019" cy="503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443381C-5BB1-4E47-82E8-E0CF14C3BCA6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922184-5E43-45CA-B3EE-C604021FDA86}"/>
              </a:ext>
            </a:extLst>
          </p:cNvPr>
          <p:cNvSpPr txBox="1"/>
          <p:nvPr/>
        </p:nvSpPr>
        <p:spPr>
          <a:xfrm>
            <a:off x="438038" y="1499894"/>
            <a:ext cx="8668512" cy="5213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College of Homeopaths of Ontario has changed the rules involving RHPA on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sexual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abuse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(Registered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Professionals Act of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Ontario). Giving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exact definition of patient for the purposes of sexual abuse as specified.</a:t>
            </a:r>
          </a:p>
          <a:p>
            <a:pPr marL="34290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treating of a homeopaths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spouse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if there is a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pre-existing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spousal relationship prior to treatment, it is irrelevant that patient has consented to treatment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it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still be looked upon as sexual abuse if the homeopath is engaged in the profession. </a:t>
            </a:r>
          </a:p>
          <a:p>
            <a:pPr marL="1143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</a:pPr>
            <a:endParaRPr lang="en-US" sz="2400" dirty="0"/>
          </a:p>
          <a:p>
            <a:pPr marL="342900" indent="-228600" defTabSz="914400">
              <a:lnSpc>
                <a:spcPct val="11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Ontario College of Homeopaths could create an exception, however at this point they have not done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so!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close up of a person smiling for the camera&#10;&#10;Description generated with very high confidence">
            <a:extLst>
              <a:ext uri="{FF2B5EF4-FFF2-40B4-BE49-F238E27FC236}">
                <a16:creationId xmlns:a16="http://schemas.microsoft.com/office/drawing/2014/main" xmlns="" id="{D2FEEEFA-466F-4DC9-B8E4-B83804974A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751" y="123239"/>
            <a:ext cx="1804087" cy="21735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47A66E6-C2D7-4D26-A56E-A2AFB91D5B3F}"/>
              </a:ext>
            </a:extLst>
          </p:cNvPr>
          <p:cNvSpPr txBox="1"/>
          <p:nvPr/>
        </p:nvSpPr>
        <p:spPr>
          <a:xfrm>
            <a:off x="9596582" y="83127"/>
            <a:ext cx="1939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358C94B-02CD-4BAD-8DCA-AB8836A3E033}"/>
              </a:ext>
            </a:extLst>
          </p:cNvPr>
          <p:cNvSpPr txBox="1"/>
          <p:nvPr/>
        </p:nvSpPr>
        <p:spPr>
          <a:xfrm>
            <a:off x="6785822" y="616948"/>
            <a:ext cx="3953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Lorne </a:t>
            </a:r>
            <a:r>
              <a:rPr lang="en-C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Moyer</a:t>
            </a:r>
          </a:p>
          <a:p>
            <a:pPr algn="ctr"/>
            <a:r>
              <a:rPr lang="en-C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Bi-National  </a:t>
            </a:r>
            <a:r>
              <a:rPr lang="en-C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Liaison to </a:t>
            </a:r>
            <a:r>
              <a:rPr lang="en-C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NASH   </a:t>
            </a:r>
            <a:endParaRPr lang="en-CA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25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10</a:t>
            </a:fld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1688122" y="2616683"/>
            <a:ext cx="67102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 of 2017 Financial Report</a:t>
            </a:r>
          </a:p>
          <a:p>
            <a:pPr lvl="2">
              <a:buFont typeface="Arial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Finished the year with a total of $183,092</a:t>
            </a:r>
          </a:p>
          <a:p>
            <a:pPr lvl="4">
              <a:buFont typeface="Arial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NASH:   $20,031 </a:t>
            </a:r>
          </a:p>
          <a:p>
            <a:pPr lvl="4">
              <a:buFont typeface="Arial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Defense Fund:   $125,337</a:t>
            </a:r>
          </a:p>
          <a:p>
            <a:pPr lvl="4">
              <a:buFont typeface="Arial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NASH Foundation:   $37,723</a:t>
            </a:r>
          </a:p>
          <a:p>
            <a:pPr lvl="2">
              <a:buFont typeface="Arial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we are as of August 2018</a:t>
            </a:r>
          </a:p>
          <a:p>
            <a:pPr lvl="4">
              <a:buFont typeface="Arial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budget</a:t>
            </a:r>
          </a:p>
          <a:p>
            <a:pPr lvl="4">
              <a:buFont typeface="Arial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Special Items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7262" y="1184275"/>
            <a:ext cx="52613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Julie </a:t>
            </a:r>
            <a:r>
              <a:rPr lang="en-C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Mann, RSHom(NA)</a:t>
            </a:r>
            <a:endParaRPr lang="en-C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C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Treasurer’s Report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579" y="724361"/>
            <a:ext cx="1443789" cy="141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8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11</a:t>
            </a:fld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2278966" y="2183348"/>
            <a:ext cx="74277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5196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NASH FOUNDATION was incorporated in Colorado in 1999 as a non profit charitable corporation dedicated to education, research and publications to support and enhance the profession of homeopathy.   Activities of the organization include but are not limited to:  </a:t>
            </a:r>
          </a:p>
          <a:p>
            <a:pPr marL="745236" lvl="1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Sponsoring workshops, seminars and conferences in homeopathic education</a:t>
            </a:r>
          </a:p>
          <a:p>
            <a:pPr marL="745236" lvl="1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Publishing educational and scientific materials relating to homeopathy</a:t>
            </a:r>
          </a:p>
          <a:p>
            <a:pPr marL="745236" lvl="1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 research projects involved with homeopathy</a:t>
            </a:r>
          </a:p>
          <a:p>
            <a:pPr marL="745236" lvl="1" indent="-3429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 special projects that enhance and expand the awareness of the profession of homeopathy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86" y="811748"/>
            <a:ext cx="3060422" cy="13243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2167" y="946722"/>
            <a:ext cx="4684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Julie Mann, </a:t>
            </a:r>
            <a:r>
              <a:rPr lang="en-C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RSHom(NA)</a:t>
            </a:r>
          </a:p>
          <a:p>
            <a:r>
              <a:rPr lang="en-C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Director of the NASH Foundation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647" y="655211"/>
            <a:ext cx="1443789" cy="141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6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12</a:t>
            </a:fld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1519311" y="2799471"/>
            <a:ext cx="9377287" cy="316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Carole Krones Scholarship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Priscilla Medders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$1,000  Nashville School of Homeopathy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 Malcolm Shein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$1,000 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Academy of Homeopathy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Education|NYC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Elizabeth Bonfig Scholarship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Amanda Ackerman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$1,000 -Los Angeles School of Homeopathy</a:t>
            </a:r>
          </a:p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Zoe Alexandra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$1,000 - Canadian College of Homeopathic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Medicine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CONGRATULATIONS!!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647" y="654039"/>
            <a:ext cx="1443789" cy="14140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20972" y="1238264"/>
            <a:ext cx="4178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Julie Mann, RSHom(NA)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Chair of Scholarship Committee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77" y="661873"/>
            <a:ext cx="3372660" cy="140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4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DB82B3-E0D1-49B8-804F-99E52F29D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0189" y="6492875"/>
            <a:ext cx="27432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443381C-5BB1-4E47-82E8-E0CF14C3BCA6}" type="slidenum">
              <a:rPr lang="en-CA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265422-6B97-4508-89E4-58C78480FD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99883" y="3458952"/>
            <a:ext cx="9601200" cy="1303337"/>
          </a:xfrm>
        </p:spPr>
        <p:txBody>
          <a:bodyPr>
            <a:normAutofit/>
          </a:bodyPr>
          <a:lstStyle/>
          <a:p>
            <a:pPr algn="ctr"/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Registrar’s </a:t>
            </a:r>
            <a:r>
              <a:rPr lang="en-C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EC8EEB-7FCF-4784-A06F-8A818C3685E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872348" y="1357313"/>
            <a:ext cx="7558087" cy="809625"/>
          </a:xfrm>
        </p:spPr>
        <p:txBody>
          <a:bodyPr>
            <a:noAutofit/>
          </a:bodyPr>
          <a:lstStyle/>
          <a:p>
            <a:pPr marL="1371600" lvl="3" indent="0">
              <a:buNone/>
            </a:pPr>
            <a:r>
              <a:rPr lang="en-C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Laura Sholtz, CCH, RSHom(NA) </a:t>
            </a:r>
            <a:endParaRPr lang="en-C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Laura Sholtz">
            <a:extLst>
              <a:ext uri="{FF2B5EF4-FFF2-40B4-BE49-F238E27FC236}">
                <a16:creationId xmlns:a16="http://schemas.microsoft.com/office/drawing/2014/main" xmlns="" id="{1CE63BA8-5E7D-495F-AE3A-075BF50B4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276" y="692532"/>
            <a:ext cx="1958739" cy="195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xmlns="" id="{2E77B9E0-E3EB-4FAE-A96E-812E3E86E2B3}"/>
              </a:ext>
            </a:extLst>
          </p:cNvPr>
          <p:cNvSpPr/>
          <p:nvPr/>
        </p:nvSpPr>
        <p:spPr>
          <a:xfrm>
            <a:off x="9546275" y="621081"/>
            <a:ext cx="1958739" cy="2101639"/>
          </a:xfrm>
          <a:prstGeom prst="frame">
            <a:avLst>
              <a:gd name="adj1" fmla="val 36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71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D3051486-BDBA-4D49-9535-E4914CFEE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14</a:t>
            </a:fld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9BD412C-6CF7-4488-BB4B-A26F79FBF35E}"/>
              </a:ext>
            </a:extLst>
          </p:cNvPr>
          <p:cNvSpPr txBox="1"/>
          <p:nvPr/>
        </p:nvSpPr>
        <p:spPr>
          <a:xfrm>
            <a:off x="544068" y="429386"/>
            <a:ext cx="11125200" cy="59093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Registrar’s Report for 2017</a:t>
            </a:r>
            <a:endParaRPr lang="en-CA" sz="2000" b="1" u="sng" dirty="0"/>
          </a:p>
          <a:p>
            <a:r>
              <a:rPr lang="en-US" b="1" dirty="0"/>
              <a:t> </a:t>
            </a:r>
            <a:endParaRPr lang="en-CA" dirty="0"/>
          </a:p>
          <a:p>
            <a:r>
              <a:rPr lang="en-US" b="1" dirty="0"/>
              <a:t>Members by category in 2017                    New Members by category in 2017</a:t>
            </a:r>
            <a:endParaRPr lang="en-CA" dirty="0"/>
          </a:p>
          <a:p>
            <a:r>
              <a:rPr lang="en-US" dirty="0"/>
              <a:t> </a:t>
            </a:r>
            <a:endParaRPr lang="en-CA" dirty="0"/>
          </a:p>
          <a:p>
            <a:r>
              <a:rPr lang="en-US" dirty="0"/>
              <a:t>Schools – 11							   Schools - 1	    </a:t>
            </a:r>
            <a:endParaRPr lang="en-CA" dirty="0"/>
          </a:p>
          <a:p>
            <a:r>
              <a:rPr lang="en-US" dirty="0"/>
              <a:t>Students – 75							   Students - 21</a:t>
            </a:r>
            <a:endParaRPr lang="en-CA" dirty="0"/>
          </a:p>
          <a:p>
            <a:r>
              <a:rPr lang="en-US" dirty="0"/>
              <a:t>Associates – 102					           </a:t>
            </a:r>
            <a:r>
              <a:rPr lang="en-US" dirty="0" smtClean="0"/>
              <a:t>Associates </a:t>
            </a:r>
            <a:r>
              <a:rPr lang="en-US" dirty="0"/>
              <a:t>- 25</a:t>
            </a:r>
            <a:endParaRPr lang="en-CA" dirty="0"/>
          </a:p>
          <a:p>
            <a:r>
              <a:rPr lang="en-US" dirty="0"/>
              <a:t>Registered - 223				                   </a:t>
            </a:r>
            <a:r>
              <a:rPr lang="en-US" dirty="0" smtClean="0"/>
              <a:t>Registered </a:t>
            </a:r>
            <a:r>
              <a:rPr lang="en-US" dirty="0"/>
              <a:t>– 23</a:t>
            </a:r>
            <a:endParaRPr lang="en-CA" dirty="0"/>
          </a:p>
          <a:p>
            <a:r>
              <a:rPr lang="en-US" dirty="0"/>
              <a:t> </a:t>
            </a:r>
            <a:endParaRPr lang="en-CA" dirty="0"/>
          </a:p>
          <a:p>
            <a:r>
              <a:rPr lang="en-US" b="1" dirty="0"/>
              <a:t>The 23 new Registered members in 2017 were eligible for Registered membership by:</a:t>
            </a:r>
            <a:endParaRPr lang="en-CA" dirty="0"/>
          </a:p>
          <a:p>
            <a:r>
              <a:rPr lang="en-US" b="1" dirty="0"/>
              <a:t> </a:t>
            </a:r>
            <a:endParaRPr lang="en-CA" dirty="0"/>
          </a:p>
          <a:p>
            <a:r>
              <a:rPr lang="en-US" dirty="0"/>
              <a:t>CCH – 14</a:t>
            </a:r>
            <a:endParaRPr lang="en-CA" dirty="0"/>
          </a:p>
          <a:p>
            <a:r>
              <a:rPr lang="en-US" dirty="0"/>
              <a:t>NASH Competency Review – 1</a:t>
            </a:r>
            <a:endParaRPr lang="en-CA" dirty="0"/>
          </a:p>
          <a:p>
            <a:r>
              <a:rPr lang="en-US" dirty="0"/>
              <a:t>Reciprocal organizations – 8</a:t>
            </a:r>
            <a:endParaRPr lang="en-CA" dirty="0"/>
          </a:p>
          <a:p>
            <a:r>
              <a:rPr lang="en-US" dirty="0"/>
              <a:t> </a:t>
            </a:r>
            <a:endParaRPr lang="en-CA" dirty="0"/>
          </a:p>
          <a:p>
            <a:r>
              <a:rPr lang="en-US" b="1" dirty="0"/>
              <a:t>2016 Figures for new members for comparison</a:t>
            </a:r>
            <a:endParaRPr lang="en-CA" dirty="0"/>
          </a:p>
          <a:p>
            <a:r>
              <a:rPr lang="en-US" b="1" dirty="0"/>
              <a:t> </a:t>
            </a:r>
            <a:endParaRPr lang="en-CA" dirty="0"/>
          </a:p>
          <a:p>
            <a:r>
              <a:rPr lang="en-US" dirty="0"/>
              <a:t>Schools – 1</a:t>
            </a:r>
            <a:endParaRPr lang="en-CA" dirty="0"/>
          </a:p>
          <a:p>
            <a:r>
              <a:rPr lang="en-US" dirty="0"/>
              <a:t>Students – 41</a:t>
            </a:r>
            <a:endParaRPr lang="en-CA" dirty="0"/>
          </a:p>
          <a:p>
            <a:r>
              <a:rPr lang="en-US" dirty="0"/>
              <a:t>Associates – 15</a:t>
            </a:r>
            <a:endParaRPr lang="en-CA" dirty="0"/>
          </a:p>
          <a:p>
            <a:r>
              <a:rPr lang="en-US" dirty="0"/>
              <a:t>Registered - 23 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8809C4D-44E9-4F7A-9846-6853F526186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566" y="4662066"/>
            <a:ext cx="2993268" cy="13980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6" name="Picture 4" descr="Laura Sholtz">
            <a:extLst>
              <a:ext uri="{FF2B5EF4-FFF2-40B4-BE49-F238E27FC236}">
                <a16:creationId xmlns:a16="http://schemas.microsoft.com/office/drawing/2014/main" xmlns="" id="{806BC0F7-E6B9-4AE6-928A-44805B244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762" y="429386"/>
            <a:ext cx="1888506" cy="188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1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FA36E27-6502-4D71-B877-7B0B557E8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15</a:t>
            </a:fld>
            <a:endParaRPr lang="en-CA" dirty="0"/>
          </a:p>
        </p:txBody>
      </p:sp>
      <p:pic>
        <p:nvPicPr>
          <p:cNvPr id="4" name="Graphic 3" descr="Books">
            <a:extLst>
              <a:ext uri="{FF2B5EF4-FFF2-40B4-BE49-F238E27FC236}">
                <a16:creationId xmlns:a16="http://schemas.microsoft.com/office/drawing/2014/main" xmlns="" id="{1BCF25F2-0B04-4735-A32A-578398B5A1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9049" y="2249577"/>
            <a:ext cx="914400" cy="914400"/>
          </a:xfrm>
          <a:prstGeom prst="rect">
            <a:avLst/>
          </a:prstGeom>
        </p:spPr>
      </p:pic>
      <p:pic>
        <p:nvPicPr>
          <p:cNvPr id="6" name="Graphic 5" descr="Books">
            <a:extLst>
              <a:ext uri="{FF2B5EF4-FFF2-40B4-BE49-F238E27FC236}">
                <a16:creationId xmlns:a16="http://schemas.microsoft.com/office/drawing/2014/main" xmlns="" id="{7896759E-F3C5-4F46-9DFD-B3B8E1D8D7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764066" y="882041"/>
            <a:ext cx="914400" cy="914400"/>
          </a:xfrm>
          <a:prstGeom prst="rect">
            <a:avLst/>
          </a:prstGeom>
        </p:spPr>
      </p:pic>
      <p:pic>
        <p:nvPicPr>
          <p:cNvPr id="8" name="Graphic 7" descr="Books">
            <a:extLst>
              <a:ext uri="{FF2B5EF4-FFF2-40B4-BE49-F238E27FC236}">
                <a16:creationId xmlns:a16="http://schemas.microsoft.com/office/drawing/2014/main" xmlns="" id="{ACD88F4B-40F4-48DB-955F-68F787BD5C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83430" y="4250417"/>
            <a:ext cx="914400" cy="914400"/>
          </a:xfrm>
          <a:prstGeom prst="rect">
            <a:avLst/>
          </a:prstGeom>
        </p:spPr>
      </p:pic>
      <p:pic>
        <p:nvPicPr>
          <p:cNvPr id="10" name="Graphic 9" descr="Books">
            <a:extLst>
              <a:ext uri="{FF2B5EF4-FFF2-40B4-BE49-F238E27FC236}">
                <a16:creationId xmlns:a16="http://schemas.microsoft.com/office/drawing/2014/main" xmlns="" id="{17846884-1888-4A86-BCF9-18A5793678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18822" y="5104170"/>
            <a:ext cx="914400" cy="914400"/>
          </a:xfrm>
          <a:prstGeom prst="rect">
            <a:avLst/>
          </a:prstGeom>
        </p:spPr>
      </p:pic>
      <p:pic>
        <p:nvPicPr>
          <p:cNvPr id="11" name="Picture 4" descr="Laura Sholtz">
            <a:extLst>
              <a:ext uri="{FF2B5EF4-FFF2-40B4-BE49-F238E27FC236}">
                <a16:creationId xmlns:a16="http://schemas.microsoft.com/office/drawing/2014/main" xmlns="" id="{02ED5BE1-D9EE-4DA1-A48C-C4CFECBED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698" y="2313275"/>
            <a:ext cx="2400434" cy="239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phic 12" descr="Head with Gears">
            <a:extLst>
              <a:ext uri="{FF2B5EF4-FFF2-40B4-BE49-F238E27FC236}">
                <a16:creationId xmlns:a16="http://schemas.microsoft.com/office/drawing/2014/main" xmlns="" id="{C60A2146-B018-4133-B958-4AB5A1D217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460812" y="953550"/>
            <a:ext cx="914400" cy="914400"/>
          </a:xfrm>
          <a:prstGeom prst="rect">
            <a:avLst/>
          </a:prstGeom>
        </p:spPr>
      </p:pic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xmlns="" id="{8BA4EF93-3D19-4996-8C83-BFC2221893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813986" y="2397114"/>
            <a:ext cx="914400" cy="914400"/>
          </a:xfrm>
          <a:prstGeom prst="rect">
            <a:avLst/>
          </a:prstGeom>
        </p:spPr>
      </p:pic>
      <p:pic>
        <p:nvPicPr>
          <p:cNvPr id="17" name="Graphic 16" descr="Head with Gears">
            <a:extLst>
              <a:ext uri="{FF2B5EF4-FFF2-40B4-BE49-F238E27FC236}">
                <a16:creationId xmlns:a16="http://schemas.microsoft.com/office/drawing/2014/main" xmlns="" id="{EAC3D2A9-E2F6-4299-85D4-169D7FB2C0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80169" y="4050326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5B106BD-B35F-476E-9CBC-801B2806281F}"/>
              </a:ext>
            </a:extLst>
          </p:cNvPr>
          <p:cNvSpPr txBox="1"/>
          <p:nvPr/>
        </p:nvSpPr>
        <p:spPr>
          <a:xfrm>
            <a:off x="4647158" y="5649238"/>
            <a:ext cx="1114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pic>
        <p:nvPicPr>
          <p:cNvPr id="20" name="Graphic 19" descr="Head with Gears">
            <a:extLst>
              <a:ext uri="{FF2B5EF4-FFF2-40B4-BE49-F238E27FC236}">
                <a16:creationId xmlns:a16="http://schemas.microsoft.com/office/drawing/2014/main" xmlns="" id="{755AC95C-B111-4873-867E-3999E47EF0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380793" y="4950133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26293C5-5882-4623-8C9A-95D4BB2A4DA1}"/>
              </a:ext>
            </a:extLst>
          </p:cNvPr>
          <p:cNvSpPr txBox="1"/>
          <p:nvPr/>
        </p:nvSpPr>
        <p:spPr>
          <a:xfrm>
            <a:off x="7073302" y="1295577"/>
            <a:ext cx="4152900" cy="40318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softEdge rad="2286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Laura Sholtz, </a:t>
            </a:r>
          </a:p>
          <a:p>
            <a:pPr algn="ctr"/>
            <a:r>
              <a:rPr lang="en-C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CCH, RSHom(NA) </a:t>
            </a:r>
            <a:endParaRPr lang="en-C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CA" sz="3200" b="1" dirty="0"/>
          </a:p>
          <a:p>
            <a:pPr algn="ctr"/>
            <a:r>
              <a:rPr lang="en-C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Official </a:t>
            </a:r>
          </a:p>
          <a:p>
            <a:pPr algn="ctr"/>
            <a:r>
              <a:rPr lang="en-C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NASH </a:t>
            </a:r>
            <a:endParaRPr lang="en-C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C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 </a:t>
            </a:r>
          </a:p>
          <a:p>
            <a:pPr algn="ctr"/>
            <a:r>
              <a:rPr lang="en-C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Reviewer and</a:t>
            </a:r>
            <a:endParaRPr lang="en-C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C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Editor  </a:t>
            </a: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xmlns="" id="{D034E3A8-FAE4-4645-97DF-2E8C2D0904CD}"/>
              </a:ext>
            </a:extLst>
          </p:cNvPr>
          <p:cNvSpPr/>
          <p:nvPr/>
        </p:nvSpPr>
        <p:spPr>
          <a:xfrm>
            <a:off x="2460812" y="2218764"/>
            <a:ext cx="2600079" cy="2488853"/>
          </a:xfrm>
          <a:prstGeom prst="frame">
            <a:avLst>
              <a:gd name="adj1" fmla="val 33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3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8CE2CC-B5EA-4F84-89D1-D86589099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198" y="753269"/>
            <a:ext cx="5262282" cy="77628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Myra </a:t>
            </a:r>
            <a:r>
              <a:rPr lang="en-C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Nissen, CCH, RSHom(NA) </a:t>
            </a:r>
            <a:endParaRPr lang="en-C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0B1BAA-B9F1-4989-84A3-46857FA52B6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endParaRPr lang="en-CA" dirty="0"/>
          </a:p>
          <a:p>
            <a:pPr marL="457200" lvl="1" indent="0">
              <a:buNone/>
            </a:pPr>
            <a:r>
              <a:rPr lang="en-C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Membership Benefits </a:t>
            </a:r>
            <a:r>
              <a:rPr lang="en-C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Chair </a:t>
            </a:r>
          </a:p>
          <a:p>
            <a:pPr marL="457200" lvl="1" indent="0">
              <a:buNone/>
            </a:pPr>
            <a:endParaRPr lang="en-CA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C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NASH </a:t>
            </a:r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Mentorship </a:t>
            </a:r>
            <a:endParaRPr lang="en-C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C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Student </a:t>
            </a:r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Liaison Program </a:t>
            </a:r>
            <a:endParaRPr lang="en-C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C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you have any ideas for Webinars, send them to us!</a:t>
            </a:r>
            <a:endParaRPr lang="en-C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52A4096-EC2F-4BCB-8626-9BF46C6F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16</a:t>
            </a:fld>
            <a:endParaRPr lang="en-CA" dirty="0"/>
          </a:p>
        </p:txBody>
      </p:sp>
      <p:pic>
        <p:nvPicPr>
          <p:cNvPr id="6" name="Content Placeholder 3" descr="Manfred.jpg">
            <a:extLst>
              <a:ext uri="{FF2B5EF4-FFF2-40B4-BE49-F238E27FC236}">
                <a16:creationId xmlns:a16="http://schemas.microsoft.com/office/drawing/2014/main" xmlns="" id="{8576FF67-4519-4925-A984-5AA459BCB5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92292" y="255495"/>
            <a:ext cx="1439466" cy="214445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glow rad="127000">
              <a:srgbClr val="00B0F0"/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0872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7C3059E-3AEC-4986-AC32-AA01F478C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17</a:t>
            </a:fld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81400" y="631258"/>
            <a:ext cx="6400800" cy="1182688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Myra Nissen, CCH, RSHom(NA)</a:t>
            </a:r>
            <a:b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3124200"/>
            <a:ext cx="5638800" cy="35814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000" dirty="0">
              <a:latin typeface="Arial Black" pitchFamily="34" charset="0"/>
            </a:endParaRPr>
          </a:p>
          <a:p>
            <a:pPr algn="ctr">
              <a:buNone/>
            </a:pPr>
            <a:r>
              <a:rPr lang="en-US" sz="3600" dirty="0">
                <a:latin typeface="Arial Black" pitchFamily="34" charset="0"/>
              </a:rPr>
              <a:t>   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362200" y="1752601"/>
            <a:ext cx="7772400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Registered Member Benefits</a:t>
            </a:r>
          </a:p>
          <a:p>
            <a:endParaRPr lang="en-US" sz="900" dirty="0"/>
          </a:p>
          <a:p>
            <a:r>
              <a:rPr lang="en-US" sz="2400" dirty="0"/>
              <a:t>•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 the prestigious designation of RSHom (NA),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internationally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respected title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Individualized certificate of recognition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Listing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NASH online Practitioner Directory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Highly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respected annual journal,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</a:t>
            </a:r>
          </a:p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Homeopath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Legal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Shield and ID Shield Plans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Liability Insurance to Registered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Members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with the option of adding General Liability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Practitioner/Client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Grievance procedure</a:t>
            </a:r>
          </a:p>
          <a:p>
            <a:endParaRPr lang="en-US" sz="24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752600" y="2362203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n-US" sz="1600" dirty="0">
              <a:solidFill>
                <a:prstClr val="black"/>
              </a:solidFill>
            </a:endParaRPr>
          </a:p>
          <a:p>
            <a:pPr lvl="1"/>
            <a:endParaRPr lang="en-US" sz="1600" dirty="0"/>
          </a:p>
        </p:txBody>
      </p:sp>
      <p:pic>
        <p:nvPicPr>
          <p:cNvPr id="9" name="Content Placeholder 3" descr="Manfred.jpg">
            <a:extLst>
              <a:ext uri="{FF2B5EF4-FFF2-40B4-BE49-F238E27FC236}">
                <a16:creationId xmlns:a16="http://schemas.microsoft.com/office/drawing/2014/main" xmlns="" id="{33D53854-0AAD-4048-AE41-C5C6B1C6194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34600" y="510134"/>
            <a:ext cx="1439466" cy="214445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8AF0C4D-7DBF-4763-9F09-49759619F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18</a:t>
            </a:fld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0879" y="601865"/>
            <a:ext cx="6319837" cy="1176338"/>
          </a:xfrm>
        </p:spPr>
        <p:txBody>
          <a:bodyPr>
            <a:noAutofit/>
          </a:bodyPr>
          <a:lstStyle/>
          <a:p>
            <a:pPr algn="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Myra Nissen, CCH, RSHom(NA)</a:t>
            </a:r>
            <a:b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946400"/>
            <a:ext cx="5638800" cy="37592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000" dirty="0">
              <a:latin typeface="Arial Black" pitchFamily="34" charset="0"/>
            </a:endParaRPr>
          </a:p>
          <a:p>
            <a:pPr algn="ctr">
              <a:buNone/>
            </a:pPr>
            <a:r>
              <a:rPr lang="en-US" sz="3600" dirty="0">
                <a:latin typeface="Arial Black" pitchFamily="34" charset="0"/>
              </a:rPr>
              <a:t> 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610824" y="2088383"/>
            <a:ext cx="7772400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Registered Member 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(cont’d)</a:t>
            </a:r>
            <a:endParaRPr lang="en-US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dirty="0"/>
          </a:p>
          <a:p>
            <a:r>
              <a:rPr lang="en-US" sz="2400" dirty="0"/>
              <a:t>•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NASH website badge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RSHom(NA)</a:t>
            </a:r>
          </a:p>
          <a:p>
            <a:endParaRPr lang="en-US" sz="24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752600" y="2362203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n-US" sz="1600" dirty="0">
              <a:solidFill>
                <a:prstClr val="black"/>
              </a:solidFill>
            </a:endParaRPr>
          </a:p>
          <a:p>
            <a:pPr lvl="1"/>
            <a:endParaRPr lang="en-US" sz="1600" dirty="0"/>
          </a:p>
        </p:txBody>
      </p:sp>
      <p:pic>
        <p:nvPicPr>
          <p:cNvPr id="7" name="Content Placeholder 3" descr="Manfr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45732" y="280482"/>
            <a:ext cx="1439466" cy="214445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0982652-402B-7F42-8816-3DD9706016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007" y="3531753"/>
            <a:ext cx="4050769" cy="2499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B5BA8F1-A89D-394D-AFDA-FBE56F61C6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463" y="3558016"/>
            <a:ext cx="3057879" cy="2488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Lightning Bolt 13">
            <a:extLst>
              <a:ext uri="{FF2B5EF4-FFF2-40B4-BE49-F238E27FC236}">
                <a16:creationId xmlns:a16="http://schemas.microsoft.com/office/drawing/2014/main" xmlns="" id="{7AF50106-2BD9-5346-BBE2-9E0897A537CD}"/>
              </a:ext>
            </a:extLst>
          </p:cNvPr>
          <p:cNvSpPr/>
          <p:nvPr/>
        </p:nvSpPr>
        <p:spPr>
          <a:xfrm>
            <a:off x="819334" y="1387544"/>
            <a:ext cx="1905000" cy="1538260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5E23452-27F7-C14D-8F6A-BC06CA4C2E12}"/>
              </a:ext>
            </a:extLst>
          </p:cNvPr>
          <p:cNvSpPr txBox="1"/>
          <p:nvPr/>
        </p:nvSpPr>
        <p:spPr>
          <a:xfrm>
            <a:off x="1355673" y="1403257"/>
            <a:ext cx="8323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</a:t>
            </a:r>
          </a:p>
          <a:p>
            <a:r>
              <a:rPr lang="en-US" dirty="0">
                <a:solidFill>
                  <a:srgbClr val="FF0000"/>
                </a:solidFill>
              </a:rPr>
              <a:t>   E</a:t>
            </a:r>
          </a:p>
          <a:p>
            <a:r>
              <a:rPr lang="en-US" dirty="0">
                <a:solidFill>
                  <a:srgbClr val="FF0000"/>
                </a:solidFill>
              </a:rPr>
              <a:t>      W</a:t>
            </a:r>
          </a:p>
          <a:p>
            <a:r>
              <a:rPr lang="en-US" dirty="0">
                <a:solidFill>
                  <a:srgbClr val="FF0000"/>
                </a:solidFill>
              </a:rPr>
              <a:t>          !</a:t>
            </a:r>
          </a:p>
        </p:txBody>
      </p:sp>
    </p:spTree>
    <p:extLst>
      <p:ext uri="{BB962C8B-B14F-4D97-AF65-F5344CB8AC3E}">
        <p14:creationId xmlns:p14="http://schemas.microsoft.com/office/powerpoint/2010/main" val="366592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8AF0C4D-7DBF-4763-9F09-49759619F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19</a:t>
            </a:fld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734121" y="355605"/>
            <a:ext cx="6400800" cy="1143000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Myra Nissen, CCH, RSHom(NA)</a:t>
            </a:r>
            <a:b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946400"/>
            <a:ext cx="5638800" cy="37592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000" dirty="0">
              <a:latin typeface="Arial Black" pitchFamily="34" charset="0"/>
            </a:endParaRPr>
          </a:p>
          <a:p>
            <a:pPr algn="ctr">
              <a:buNone/>
            </a:pPr>
            <a:r>
              <a:rPr lang="en-US" sz="3600" dirty="0">
                <a:latin typeface="Arial Black" pitchFamily="34" charset="0"/>
              </a:rPr>
              <a:t> 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679418" y="952642"/>
            <a:ext cx="91720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i="1" dirty="0"/>
          </a:p>
          <a:p>
            <a:r>
              <a:rPr lang="en-C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NASH RSHom(NA)’s </a:t>
            </a:r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 </a:t>
            </a:r>
            <a:r>
              <a:rPr lang="en-CA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CEU Reminder</a:t>
            </a:r>
            <a:r>
              <a:rPr lang="en-CA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*:</a:t>
            </a:r>
            <a:endParaRPr lang="en-CA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hours of CEU’s per </a:t>
            </a:r>
            <a:r>
              <a:rPr lang="en-C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membership year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752600" y="2362203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n-US" sz="1600" dirty="0">
              <a:solidFill>
                <a:prstClr val="black"/>
              </a:solidFill>
            </a:endParaRPr>
          </a:p>
          <a:p>
            <a:pPr lvl="1"/>
            <a:endParaRPr lang="en-US" sz="1600" dirty="0"/>
          </a:p>
        </p:txBody>
      </p:sp>
      <p:pic>
        <p:nvPicPr>
          <p:cNvPr id="7" name="Content Placeholder 3" descr="Manfr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18349" y="217747"/>
            <a:ext cx="1439466" cy="214445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3DB78CD-AD99-4CF7-8281-8185F248CA9F}"/>
              </a:ext>
            </a:extLst>
          </p:cNvPr>
          <p:cNvSpPr txBox="1"/>
          <p:nvPr/>
        </p:nvSpPr>
        <p:spPr>
          <a:xfrm>
            <a:off x="679418" y="2170589"/>
            <a:ext cx="1068019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Attendance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a homeopathic conference or seminar – 1 hour equals 1 CEU</a:t>
            </a:r>
          </a:p>
          <a:p>
            <a:pPr lvl="1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Listening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recorded sessions such as those from the NASH’s Lending Library can comprise up to 5 of these CEU’s; a one page summary is required for each of those 1 hour recordings.                                                                                                                                                                         </a:t>
            </a:r>
          </a:p>
          <a:p>
            <a:pPr lvl="1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For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longer recorded courses (10 plus hours) a 2 page summary using our guideline will be required.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Postgraduate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homeopathic training – 1 hour equals 1 CEU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Homeopathic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teaching (at a school/college/conference) – 1 hour equals 4 CEU’s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Facilitating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study group – 1 hour equals 2 CEU’s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Supervising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mentoring a homeopath or homeopathic student – 1 hour equals 2 CEU’s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Published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 (at least 400 words) of a homeopathic book/seminar etc. – equals 3 CEU’s 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Published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 (at least 800 words) of a homeopathic book/seminar etc. – equals 5 CEU’s 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Published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in a professional journal (at least 3000 words) – equals 8 CEU’s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Published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homeopathic book/manual – equals up to 20 CEU’s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Conducting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supervising a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proving: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The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prover receives 5 CEU’s</a:t>
            </a:r>
          </a:p>
          <a:p>
            <a:pPr lvl="1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The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supervisor receives 10 CEU’s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Homeopathic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– up to 20 CEU’s</a:t>
            </a:r>
          </a:p>
          <a:p>
            <a:pPr lvl="0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Volunteering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(such as for NASH) to enhance homeopathic education and outreach – 1 hour equals 1 CEU:</a:t>
            </a:r>
          </a:p>
          <a:p>
            <a:pPr lvl="1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Providing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NASH Telecast/Webinar – 1 hour telecast/webinar equals 2 CEU’s</a:t>
            </a:r>
          </a:p>
          <a:p>
            <a:pPr lvl="1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A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of 5 CEU’s will be granted for volunteering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21A0DFE-230C-4ED8-87E2-8867412BCA3A}"/>
              </a:ext>
            </a:extLst>
          </p:cNvPr>
          <p:cNvSpPr txBox="1"/>
          <p:nvPr/>
        </p:nvSpPr>
        <p:spPr>
          <a:xfrm>
            <a:off x="3255264" y="6350893"/>
            <a:ext cx="5605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*NOT Necessarily CHC or ACHENA Approved</a:t>
            </a:r>
          </a:p>
        </p:txBody>
      </p:sp>
    </p:spTree>
    <p:extLst>
      <p:ext uri="{BB962C8B-B14F-4D97-AF65-F5344CB8AC3E}">
        <p14:creationId xmlns:p14="http://schemas.microsoft.com/office/powerpoint/2010/main" val="253075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FB99018-94C7-455F-A14A-A1A5647A3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20</a:t>
            </a:fld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82145" y="570134"/>
            <a:ext cx="6400800" cy="1143000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Myra Nissen, CCH, RSHom(NA)</a:t>
            </a:r>
            <a:b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3124200"/>
            <a:ext cx="5638800" cy="35814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000" dirty="0">
              <a:latin typeface="Arial Black" pitchFamily="34" charset="0"/>
            </a:endParaRPr>
          </a:p>
          <a:p>
            <a:pPr algn="ctr">
              <a:buNone/>
            </a:pPr>
            <a:endParaRPr lang="en-US" sz="3600" dirty="0">
              <a:latin typeface="Arial Black" pitchFamily="34" charset="0"/>
            </a:endParaRPr>
          </a:p>
          <a:p>
            <a:pPr algn="ctr">
              <a:buNone/>
            </a:pPr>
            <a:r>
              <a:rPr lang="en-US" sz="3600" dirty="0">
                <a:latin typeface="Arial Black" pitchFamily="34" charset="0"/>
              </a:rPr>
              <a:t>   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1146048" y="1469140"/>
            <a:ext cx="7772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Member Benefits</a:t>
            </a:r>
          </a:p>
          <a:p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 State legislative support for the positive development of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homeopathy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voice solely representing the professional homeopath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Members MP3 Library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Volunteer &amp; Networking opportunities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Discounts on various homeopathic products through 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companies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Homeopathy Specific Informational Conference Calls/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Webinars</a:t>
            </a:r>
          </a:p>
          <a:p>
            <a:r>
              <a:rPr lang="en-US" sz="2400" dirty="0"/>
              <a:t> </a:t>
            </a:r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752600" y="2362203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n-US" sz="1600" dirty="0">
              <a:solidFill>
                <a:prstClr val="black"/>
              </a:solidFill>
            </a:endParaRPr>
          </a:p>
          <a:p>
            <a:pPr lvl="1"/>
            <a:endParaRPr lang="en-US" sz="1600" dirty="0"/>
          </a:p>
        </p:txBody>
      </p:sp>
      <p:pic>
        <p:nvPicPr>
          <p:cNvPr id="9" name="Content Placeholder 3" descr="Manfred.jpg">
            <a:extLst>
              <a:ext uri="{FF2B5EF4-FFF2-40B4-BE49-F238E27FC236}">
                <a16:creationId xmlns:a16="http://schemas.microsoft.com/office/drawing/2014/main" xmlns="" id="{DBFFA43E-C7A9-5346-8F35-F8B6BBA28F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02690" y="217747"/>
            <a:ext cx="1439466" cy="214445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DC6EF1A-8260-CE48-B623-870685BBE117}"/>
              </a:ext>
            </a:extLst>
          </p:cNvPr>
          <p:cNvSpPr txBox="1"/>
          <p:nvPr/>
        </p:nvSpPr>
        <p:spPr>
          <a:xfrm>
            <a:off x="904551" y="5787809"/>
            <a:ext cx="1044924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interested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hear what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members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you would like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NASH to offer</a:t>
            </a:r>
            <a:r>
              <a:rPr lang="en-US" i="1" dirty="0" smtClean="0">
                <a:latin typeface="Arial Rounded MT Bold" panose="020F0704030504030204" pitchFamily="34" charset="77"/>
              </a:rPr>
              <a:t>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5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2347A95-0F6F-448D-A466-6097EF245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21</a:t>
            </a:fld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29635" y="495428"/>
            <a:ext cx="6400800" cy="1411287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Myra Nissen, CCH, RSHom(NA)</a:t>
            </a:r>
            <a:b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038600"/>
            <a:ext cx="5181600" cy="2667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000" dirty="0">
              <a:latin typeface="Arial Black" pitchFamily="34" charset="0"/>
            </a:endParaRPr>
          </a:p>
          <a:p>
            <a:pPr algn="ctr">
              <a:buNone/>
            </a:pPr>
            <a:r>
              <a:rPr lang="en-US" sz="3600" dirty="0">
                <a:latin typeface="Arial Black" pitchFamily="34" charset="0"/>
              </a:rPr>
              <a:t> 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743200" y="1752603"/>
            <a:ext cx="79248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Membership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Retired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membership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 nashinfo@homeopathy to apply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State/Province Association Membership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Subscriptions</a:t>
            </a:r>
          </a:p>
          <a:p>
            <a:endParaRPr lang="en-US" sz="3200" dirty="0"/>
          </a:p>
          <a:p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pic>
        <p:nvPicPr>
          <p:cNvPr id="8" name="Content Placeholder 3" descr="Manfred.jpg">
            <a:extLst>
              <a:ext uri="{FF2B5EF4-FFF2-40B4-BE49-F238E27FC236}">
                <a16:creationId xmlns:a16="http://schemas.microsoft.com/office/drawing/2014/main" xmlns="" id="{ABECFA00-E72B-3945-BD20-F81D79E3BB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34067" y="128844"/>
            <a:ext cx="1439466" cy="214445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Lightning Bolt 6">
            <a:extLst>
              <a:ext uri="{FF2B5EF4-FFF2-40B4-BE49-F238E27FC236}">
                <a16:creationId xmlns:a16="http://schemas.microsoft.com/office/drawing/2014/main" xmlns="" id="{5003AC05-74D6-0A4E-8453-E4E4E8888756}"/>
              </a:ext>
            </a:extLst>
          </p:cNvPr>
          <p:cNvSpPr/>
          <p:nvPr/>
        </p:nvSpPr>
        <p:spPr>
          <a:xfrm>
            <a:off x="1255929" y="1965154"/>
            <a:ext cx="1385455" cy="1143000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52F0DAA-BDE6-E44C-9A06-2E4FE6602938}"/>
              </a:ext>
            </a:extLst>
          </p:cNvPr>
          <p:cNvSpPr txBox="1"/>
          <p:nvPr/>
        </p:nvSpPr>
        <p:spPr>
          <a:xfrm>
            <a:off x="1689849" y="1965154"/>
            <a:ext cx="1447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</a:t>
            </a:r>
          </a:p>
          <a:p>
            <a:r>
              <a:rPr lang="en-US" dirty="0">
                <a:solidFill>
                  <a:srgbClr val="FF0000"/>
                </a:solidFill>
              </a:rPr>
              <a:t>   E</a:t>
            </a:r>
          </a:p>
          <a:p>
            <a:r>
              <a:rPr lang="en-US" dirty="0">
                <a:solidFill>
                  <a:srgbClr val="FF0000"/>
                </a:solidFill>
              </a:rPr>
              <a:t>      W</a:t>
            </a:r>
          </a:p>
          <a:p>
            <a:r>
              <a:rPr lang="en-US" dirty="0">
                <a:solidFill>
                  <a:srgbClr val="FF0000"/>
                </a:solidFill>
              </a:rPr>
              <a:t>          !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43200" y="4602024"/>
            <a:ext cx="6629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 for Associate membership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(1/2 price!)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complimentary journal annually for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member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r>
              <a:rPr lang="en-US" dirty="0"/>
              <a:t>                                                                                            </a:t>
            </a:r>
          </a:p>
        </p:txBody>
      </p:sp>
      <p:sp>
        <p:nvSpPr>
          <p:cNvPr id="13" name="Lightning Bolt 12">
            <a:extLst>
              <a:ext uri="{FF2B5EF4-FFF2-40B4-BE49-F238E27FC236}">
                <a16:creationId xmlns:a16="http://schemas.microsoft.com/office/drawing/2014/main" xmlns="" id="{5003AC05-74D6-0A4E-8453-E4E4E8888756}"/>
              </a:ext>
            </a:extLst>
          </p:cNvPr>
          <p:cNvSpPr/>
          <p:nvPr/>
        </p:nvSpPr>
        <p:spPr>
          <a:xfrm>
            <a:off x="1212271" y="4800603"/>
            <a:ext cx="1385455" cy="1143000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52F0DAA-BDE6-E44C-9A06-2E4FE6602938}"/>
              </a:ext>
            </a:extLst>
          </p:cNvPr>
          <p:cNvSpPr txBox="1"/>
          <p:nvPr/>
        </p:nvSpPr>
        <p:spPr>
          <a:xfrm>
            <a:off x="1676404" y="4800603"/>
            <a:ext cx="1447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</a:t>
            </a:r>
          </a:p>
          <a:p>
            <a:r>
              <a:rPr lang="en-US" dirty="0">
                <a:solidFill>
                  <a:srgbClr val="FF0000"/>
                </a:solidFill>
              </a:rPr>
              <a:t>   E</a:t>
            </a:r>
          </a:p>
          <a:p>
            <a:r>
              <a:rPr lang="en-US" dirty="0">
                <a:solidFill>
                  <a:srgbClr val="FF0000"/>
                </a:solidFill>
              </a:rPr>
              <a:t>      W</a:t>
            </a:r>
          </a:p>
          <a:p>
            <a:r>
              <a:rPr lang="en-US" dirty="0">
                <a:solidFill>
                  <a:srgbClr val="FF0000"/>
                </a:solidFill>
              </a:rPr>
              <a:t>          !</a:t>
            </a:r>
          </a:p>
        </p:txBody>
      </p:sp>
    </p:spTree>
    <p:extLst>
      <p:ext uri="{BB962C8B-B14F-4D97-AF65-F5344CB8AC3E}">
        <p14:creationId xmlns:p14="http://schemas.microsoft.com/office/powerpoint/2010/main" val="265760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5B1F8CD-2C79-4C09-909D-BF9086577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22</a:t>
            </a:fld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989294" y="377487"/>
            <a:ext cx="6400800" cy="1143000"/>
          </a:xfrm>
        </p:spPr>
        <p:txBody>
          <a:bodyPr>
            <a:noAutofit/>
          </a:bodyPr>
          <a:lstStyle/>
          <a:p>
            <a:pPr algn="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Myra Nissen, CCH, RSHom(NA)</a:t>
            </a:r>
            <a:b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038600"/>
            <a:ext cx="5181600" cy="2667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000" dirty="0">
              <a:latin typeface="Arial Black" pitchFamily="34" charset="0"/>
            </a:endParaRPr>
          </a:p>
          <a:p>
            <a:pPr algn="ctr">
              <a:buNone/>
            </a:pPr>
            <a:r>
              <a:rPr lang="en-US" sz="3600" dirty="0">
                <a:latin typeface="Arial Black" pitchFamily="34" charset="0"/>
              </a:rPr>
              <a:t> 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1275823" y="1520487"/>
            <a:ext cx="5715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/>
              <a:t>School Membership</a:t>
            </a:r>
          </a:p>
          <a:p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943100" y="1968964"/>
            <a:ext cx="662940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Academy of Homeopathy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NYC/World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Baylight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Center for Homeopathy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Caduceus Institute of Classical Homeopathy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Canadian College of Homeopathic Medicine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Homeopathic Academy of Southern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California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Homeopathic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College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School of Classical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Homeopathy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Angeles School </a:t>
            </a:r>
            <a:r>
              <a:rPr lang="en-US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Homeopathy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Nashville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 of Homeopathy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New England School of Homeopathy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Northwestern Academy of Homeopathy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 School of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Homeopathy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of Homeopathy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dirty="0"/>
          </a:p>
          <a:p>
            <a:r>
              <a:rPr lang="en-US" dirty="0"/>
              <a:t>                                                                                            </a:t>
            </a:r>
          </a:p>
        </p:txBody>
      </p:sp>
      <p:pic>
        <p:nvPicPr>
          <p:cNvPr id="8" name="Content Placeholder 3" descr="Manfred.jpg">
            <a:extLst>
              <a:ext uri="{FF2B5EF4-FFF2-40B4-BE49-F238E27FC236}">
                <a16:creationId xmlns:a16="http://schemas.microsoft.com/office/drawing/2014/main" xmlns="" id="{ABECFA00-E72B-3945-BD20-F81D79E3BB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15600" y="197223"/>
            <a:ext cx="1439466" cy="214445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009484F-828F-4DE4-9426-7D524EE05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23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92287" y="380277"/>
            <a:ext cx="6400800" cy="1143000"/>
          </a:xfrm>
        </p:spPr>
        <p:txBody>
          <a:bodyPr>
            <a:noAutofit/>
          </a:bodyPr>
          <a:lstStyle/>
          <a:p>
            <a:pPr algn="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Myra Nissen, CCH, RSHom(NA)</a:t>
            </a:r>
            <a:b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3124200"/>
            <a:ext cx="5638800" cy="35814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000" dirty="0">
              <a:latin typeface="Arial Black" pitchFamily="34" charset="0"/>
            </a:endParaRPr>
          </a:p>
          <a:p>
            <a:pPr algn="ctr">
              <a:buNone/>
            </a:pPr>
            <a:r>
              <a:rPr lang="en-US" sz="3600" dirty="0">
                <a:latin typeface="Arial Black" pitchFamily="34" charset="0"/>
              </a:rPr>
              <a:t> 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1529403" y="1497203"/>
            <a:ext cx="77724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Liaison Committee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Mission: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Student Liaison Program will create a bridge between NASH and students of homeopathy.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Goal: 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involve homeopathic schools as members of NASH, allowing their student representatives to dialogue with NASH and among themselves about issues affecting the homeopathic profession: Facebook group, incentive program.</a:t>
            </a:r>
          </a:p>
          <a:p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752600" y="2362203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n-US" sz="1600" dirty="0">
              <a:solidFill>
                <a:prstClr val="black"/>
              </a:solidFill>
            </a:endParaRPr>
          </a:p>
          <a:p>
            <a:pPr lvl="1"/>
            <a:endParaRPr lang="en-US" sz="1600" dirty="0"/>
          </a:p>
        </p:txBody>
      </p:sp>
      <p:pic>
        <p:nvPicPr>
          <p:cNvPr id="9" name="Content Placeholder 3" descr="Manfred.jpg">
            <a:extLst>
              <a:ext uri="{FF2B5EF4-FFF2-40B4-BE49-F238E27FC236}">
                <a16:creationId xmlns:a16="http://schemas.microsoft.com/office/drawing/2014/main" xmlns="" id="{463094E9-9A20-E840-8647-1F78AA495C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22973" y="217747"/>
            <a:ext cx="1439466" cy="214445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Lightning Bolt 7">
            <a:extLst>
              <a:ext uri="{FF2B5EF4-FFF2-40B4-BE49-F238E27FC236}">
                <a16:creationId xmlns:a16="http://schemas.microsoft.com/office/drawing/2014/main" xmlns="" id="{5003AC05-74D6-0A4E-8453-E4E4E8888756}"/>
              </a:ext>
            </a:extLst>
          </p:cNvPr>
          <p:cNvSpPr/>
          <p:nvPr/>
        </p:nvSpPr>
        <p:spPr>
          <a:xfrm>
            <a:off x="264967" y="4736591"/>
            <a:ext cx="1227652" cy="1086615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6032" y="4700016"/>
            <a:ext cx="1236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E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W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       !</a:t>
            </a:r>
          </a:p>
        </p:txBody>
      </p:sp>
    </p:spTree>
    <p:extLst>
      <p:ext uri="{BB962C8B-B14F-4D97-AF65-F5344CB8AC3E}">
        <p14:creationId xmlns:p14="http://schemas.microsoft.com/office/powerpoint/2010/main" val="335497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681B8F-CAF4-45AE-9CFB-F959BF83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24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56529" y="632828"/>
            <a:ext cx="6400800" cy="1143000"/>
          </a:xfrm>
        </p:spPr>
        <p:txBody>
          <a:bodyPr>
            <a:noAutofit/>
          </a:bodyPr>
          <a:lstStyle/>
          <a:p>
            <a:pPr algn="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Myra Nissen, CCH, RSHom(NA)</a:t>
            </a:r>
            <a:b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038600"/>
            <a:ext cx="5181600" cy="2667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>
                <a:latin typeface="Arial Black" pitchFamily="34" charset="0"/>
              </a:rPr>
              <a:t>							</a:t>
            </a:r>
          </a:p>
          <a:p>
            <a:pPr algn="ctr">
              <a:buNone/>
            </a:pPr>
            <a:r>
              <a:rPr lang="en-US" sz="3600" dirty="0">
                <a:latin typeface="Arial Black" pitchFamily="34" charset="0"/>
              </a:rPr>
              <a:t> 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057400" y="1649831"/>
            <a:ext cx="953495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u="sng" dirty="0" smtClean="0"/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Mentorship Program – under development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</a:t>
            </a:r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C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and Associate Members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earning their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RSHom</a:t>
            </a:r>
            <a:endParaRPr lang="en-CA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Mentorship Role for </a:t>
            </a:r>
            <a:r>
              <a:rPr lang="en-C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RSHoms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Mentorship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Uniform Criteria through Certification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 Opportunities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C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RSHoms</a:t>
            </a:r>
            <a:endParaRPr lang="en-C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CA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C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 </a:t>
            </a:r>
            <a:r>
              <a:rPr lang="en-C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Volunteers needed </a:t>
            </a:r>
            <a:r>
              <a:rPr lang="en-C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C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help </a:t>
            </a:r>
            <a:r>
              <a:rPr lang="en-C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evelop </a:t>
            </a:r>
            <a:r>
              <a:rPr lang="en-C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C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 program!</a:t>
            </a:r>
            <a:r>
              <a:rPr lang="en-C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endParaRPr lang="en-C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 </a:t>
            </a:r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pic>
        <p:nvPicPr>
          <p:cNvPr id="8" name="Content Placeholder 3" descr="Manfred.jpg">
            <a:extLst>
              <a:ext uri="{FF2B5EF4-FFF2-40B4-BE49-F238E27FC236}">
                <a16:creationId xmlns:a16="http://schemas.microsoft.com/office/drawing/2014/main" xmlns="" id="{496F87E7-5AAA-6548-898F-0F7B76C40CF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34067" y="132100"/>
            <a:ext cx="1439466" cy="214445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940A5B1-2AE0-49A8-837E-9C7903EBB9EF}"/>
              </a:ext>
            </a:extLst>
          </p:cNvPr>
          <p:cNvSpPr txBox="1"/>
          <p:nvPr/>
        </p:nvSpPr>
        <p:spPr>
          <a:xfrm>
            <a:off x="667512" y="3374136"/>
            <a:ext cx="1252728" cy="832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74C22FF-CC15-7C48-9C50-E2F4D590C7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78" y="2866404"/>
            <a:ext cx="1854422" cy="184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4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533400"/>
            <a:ext cx="8869680" cy="1143000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Myra Nissen, CCH, RSHom(NA)</a:t>
            </a:r>
            <a:b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4038600"/>
            <a:ext cx="5181600" cy="2667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000" dirty="0">
              <a:latin typeface="Arial Black" pitchFamily="34" charset="0"/>
            </a:endParaRPr>
          </a:p>
          <a:p>
            <a:pPr algn="ctr">
              <a:buNone/>
            </a:pPr>
            <a:r>
              <a:rPr lang="en-US" sz="3600" dirty="0">
                <a:latin typeface="Arial Black" pitchFamily="34" charset="0"/>
              </a:rPr>
              <a:t> 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B4DE76A-5820-46AD-998C-F76A22A6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25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1252728" y="1131277"/>
            <a:ext cx="66486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Project</a:t>
            </a:r>
          </a:p>
          <a:p>
            <a:endParaRPr lang="en-US" sz="2000" dirty="0"/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 </a:t>
            </a:r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938528" y="1725169"/>
            <a:ext cx="765962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a typeface="Calibri"/>
                <a:cs typeface="Calibri"/>
              </a:rPr>
              <a:t>•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Journal Project is an opportunity to place our limited full sets of </a:t>
            </a:r>
          </a:p>
          <a:p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journals at deserving libraries.</a:t>
            </a:r>
          </a:p>
          <a:p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• Journals already placed:</a:t>
            </a:r>
          </a:p>
          <a:p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Southwest College of Naturopathic Medicine, Tempe, AZ, US (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May</a:t>
            </a:r>
          </a:p>
          <a:p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2017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</a:t>
            </a:r>
          </a:p>
          <a:p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-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Neiswander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Library,King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of Prussia, PA,US (May 2015)</a:t>
            </a:r>
          </a:p>
          <a:p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- Helios Homeopathy, Ltd., </a:t>
            </a:r>
            <a:r>
              <a:rPr lang="en-US" sz="200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Tunbridge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Wells, UK (Feb. 10, 2015)</a:t>
            </a:r>
          </a:p>
          <a:p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- REMEDIA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Homöopathie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Eisenstadt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Austria (Dec. 2014)</a:t>
            </a:r>
          </a:p>
          <a:p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- UCSF Library, San Francisco, CA, US (Sept. 2014)</a:t>
            </a:r>
          </a:p>
        </p:txBody>
      </p:sp>
      <p:pic>
        <p:nvPicPr>
          <p:cNvPr id="8" name="Content Placeholder 3" descr="Manfred.jpg">
            <a:extLst>
              <a:ext uri="{FF2B5EF4-FFF2-40B4-BE49-F238E27FC236}">
                <a16:creationId xmlns:a16="http://schemas.microsoft.com/office/drawing/2014/main" xmlns="" id="{496F87E7-5AAA-6548-898F-0F7B76C40CF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26189" y="182039"/>
            <a:ext cx="1439466" cy="2144456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37A0539-8716-1C44-B6D3-4F2A974F2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009" y="2880360"/>
            <a:ext cx="250374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7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D1A8DD1-8BEC-4EF7-AAE6-E115FAAE3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5355" y="5901764"/>
            <a:ext cx="542697" cy="279400"/>
          </a:xfrm>
        </p:spPr>
        <p:txBody>
          <a:bodyPr/>
          <a:lstStyle/>
          <a:p>
            <a:fld id="{3443381C-5BB1-4E47-82E8-E0CF14C3BCA6}" type="slidenum">
              <a:rPr lang="en-CA" smtClean="0"/>
              <a:t>26</a:t>
            </a:fld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D39915F-E301-49B8-8722-A6B413914318}"/>
              </a:ext>
            </a:extLst>
          </p:cNvPr>
          <p:cNvSpPr txBox="1"/>
          <p:nvPr/>
        </p:nvSpPr>
        <p:spPr>
          <a:xfrm>
            <a:off x="4692207" y="1301621"/>
            <a:ext cx="79525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Deborah </a:t>
            </a:r>
            <a:r>
              <a:rPr lang="en-C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Hayes, CCH, </a:t>
            </a:r>
            <a:r>
              <a:rPr lang="en-CA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RSHom</a:t>
            </a:r>
            <a:r>
              <a:rPr lang="en-C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(NA)</a:t>
            </a:r>
            <a:endParaRPr lang="en-C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Editor of </a:t>
            </a:r>
            <a:r>
              <a:rPr lang="en-C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C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Homeopath </a:t>
            </a:r>
            <a:endParaRPr lang="en-CA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editor@americanhomeopath.com</a:t>
            </a:r>
            <a:endParaRPr 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plus.google.com/u/0/_/focus/photos/private/AIbEiAIAAABDCLXvzYOcpOmBdyILdmNhcmRfcGhvdG8qKDAwMWNmY2JmMjUwOWNiNGFkNzhkMjA2YzJmYmMxN2M0OGRlNzRkZTIwAXdymMzQVWdj9rNZGZgWrpK2aHJu?sz=48">
            <a:extLst>
              <a:ext uri="{FF2B5EF4-FFF2-40B4-BE49-F238E27FC236}">
                <a16:creationId xmlns:a16="http://schemas.microsoft.com/office/drawing/2014/main" xmlns="" id="{83B30873-9FAB-48B0-BCF2-EFF3A52ED7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6" name="AutoShape 4" descr="https://plus.google.com/u/0/_/focus/photos/private/AIbEiAIAAABDCLXvzYOcpOmBdyILdmNhcmRfcGhvdG8qKDAwMWNmY2JmMjUwOWNiNGFkNzhkMjA2YzJmYmMxN2M0OGRlNzRkZTIwAXdymMzQVWdj9rNZGZgWrpK2aHJu?sz=48">
            <a:extLst>
              <a:ext uri="{FF2B5EF4-FFF2-40B4-BE49-F238E27FC236}">
                <a16:creationId xmlns:a16="http://schemas.microsoft.com/office/drawing/2014/main" xmlns="" id="{F3EDB7A7-3E9E-40BE-8CD5-D12DE62158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7" name="AutoShape 6" descr="https://plus.google.com/u/0/_/focus/photos/private/AIbEiAIAAABDCLXvzYOcpOmBdyILdmNhcmRfcGhvdG8qKDAwMWNmY2JmMjUwOWNiNGFkNzhkMjA2YzJmYmMxN2M0OGRlNzRkZTIwAXdymMzQVWdj9rNZGZgWrpK2aHJu?sz=48">
            <a:extLst>
              <a:ext uri="{FF2B5EF4-FFF2-40B4-BE49-F238E27FC236}">
                <a16:creationId xmlns:a16="http://schemas.microsoft.com/office/drawing/2014/main" xmlns="" id="{949F5C14-ED33-439A-AB11-DEABE355A5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3119485-D4F5-48D5-854F-452DF5F94A1C}"/>
              </a:ext>
            </a:extLst>
          </p:cNvPr>
          <p:cNvSpPr txBox="1"/>
          <p:nvPr/>
        </p:nvSpPr>
        <p:spPr>
          <a:xfrm>
            <a:off x="8386620" y="683491"/>
            <a:ext cx="1487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2C7BC15-6E7F-473B-BFC7-87EC30658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983" y="379150"/>
            <a:ext cx="1732921" cy="25912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7A297AB-14BD-4E1B-A420-E433F55745EA}"/>
              </a:ext>
            </a:extLst>
          </p:cNvPr>
          <p:cNvSpPr txBox="1"/>
          <p:nvPr/>
        </p:nvSpPr>
        <p:spPr>
          <a:xfrm>
            <a:off x="1211311" y="3726545"/>
            <a:ext cx="804672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issue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American Homeopath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(Volume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issue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(Volume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ahead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we need from members?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CA" sz="3200" dirty="0" smtClean="0"/>
          </a:p>
          <a:p>
            <a:endParaRPr lang="en-CA" sz="3200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xmlns="" id="{7C4E9DEF-F0E0-47D8-A0E4-929B77F5C76C}"/>
              </a:ext>
            </a:extLst>
          </p:cNvPr>
          <p:cNvSpPr/>
          <p:nvPr/>
        </p:nvSpPr>
        <p:spPr>
          <a:xfrm>
            <a:off x="9863531" y="361222"/>
            <a:ext cx="1949823" cy="2704708"/>
          </a:xfrm>
          <a:prstGeom prst="frame">
            <a:avLst>
              <a:gd name="adj1" fmla="val 3939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xmlns="" id="{C529EC42-6FE9-4317-A9BA-E3A652426B85}"/>
              </a:ext>
            </a:extLst>
          </p:cNvPr>
          <p:cNvSpPr/>
          <p:nvPr/>
        </p:nvSpPr>
        <p:spPr>
          <a:xfrm>
            <a:off x="9632272" y="2325950"/>
            <a:ext cx="45719" cy="45719"/>
          </a:xfrm>
          <a:prstGeom prst="fram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2960" y="2905780"/>
            <a:ext cx="3519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 Report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88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389868" y="2626844"/>
            <a:ext cx="3621158" cy="335962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768867" y="2626844"/>
            <a:ext cx="3980873" cy="3335668"/>
          </a:xfrm>
          <a:prstGeom prst="ellipse">
            <a:avLst/>
          </a:prstGeom>
          <a:solidFill>
            <a:srgbClr val="DDFC72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578362-3FC0-4D95-83BB-DF25F5C7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27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85259" y="905176"/>
            <a:ext cx="7223529" cy="156625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Freedom LEGISLATION</a:t>
            </a:r>
            <a:r>
              <a:rPr lang="en-CA" dirty="0"/>
              <a:t/>
            </a:r>
            <a:br>
              <a:rPr lang="en-CA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472908" y="951791"/>
            <a:ext cx="3609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Anna Cox, CCH,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RSHom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(NA) Secretary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Content Placeholder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1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6" t="1136" r="11767" b="2312"/>
          <a:stretch/>
        </p:blipFill>
        <p:spPr>
          <a:xfrm>
            <a:off x="10290465" y="55476"/>
            <a:ext cx="1842456" cy="2242990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0"/>
          </a:effectLst>
        </p:spPr>
      </p:pic>
      <p:sp>
        <p:nvSpPr>
          <p:cNvPr id="16" name="Oval 15"/>
          <p:cNvSpPr/>
          <p:nvPr/>
        </p:nvSpPr>
        <p:spPr>
          <a:xfrm>
            <a:off x="3733631" y="2556269"/>
            <a:ext cx="3674439" cy="3359628"/>
          </a:xfrm>
          <a:prstGeom prst="ellipse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982517" y="3256711"/>
            <a:ext cx="11319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NASH</a:t>
            </a:r>
            <a:endParaRPr lang="en-US" sz="2200" dirty="0"/>
          </a:p>
        </p:txBody>
      </p:sp>
      <p:sp>
        <p:nvSpPr>
          <p:cNvPr id="18" name="TextBox 17"/>
          <p:cNvSpPr txBox="1"/>
          <p:nvPr/>
        </p:nvSpPr>
        <p:spPr>
          <a:xfrm>
            <a:off x="8461663" y="4065203"/>
            <a:ext cx="1828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FDA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Legislation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00948" y="3912917"/>
            <a:ext cx="1829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Freedom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Legislation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10183" y="4236083"/>
            <a:ext cx="2775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432FF"/>
                </a:solidFill>
              </a:rPr>
              <a:t>American Health Coalition</a:t>
            </a:r>
            <a:endParaRPr lang="en-US" dirty="0">
              <a:solidFill>
                <a:srgbClr val="0432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85259" y="1203217"/>
            <a:ext cx="4682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FDA -- </a:t>
            </a:r>
            <a:r>
              <a:rPr lang="en-CA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Legislative up-</a:t>
            </a:r>
            <a:r>
              <a:rPr lang="en-CA" sz="2400" b="1" cap="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sz="2400" b="1" cap="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5259" y="1603909"/>
            <a:ext cx="5152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Health Coalition</a:t>
            </a:r>
            <a:endParaRPr lang="en-US" sz="2400" b="1" cap="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31150" y="97905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16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578362-3FC0-4D95-83BB-DF25F5C7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28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30603" y="1314006"/>
            <a:ext cx="7223529" cy="50357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Freedom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CA" dirty="0"/>
              <a:t> </a:t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7929" y="4768525"/>
            <a:ext cx="1007590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</a:t>
            </a:r>
            <a:r>
              <a:rPr lang="is-I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Facilitate NHFC/A fundraising efforts</a:t>
            </a:r>
            <a:endParaRPr lang="en-US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a program or platform to facilitate activists in every state</a:t>
            </a:r>
            <a:endParaRPr lang="en-US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NASH Members in efforts to pass Safe Harbor Laws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7929" y="1597447"/>
            <a:ext cx="997830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MISSION: Implementation of Safe Harbor Laws in EVERY STATE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278130" y="710714"/>
            <a:ext cx="2968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Anna Cox, CCH,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RSHom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(NA)</a:t>
            </a:r>
          </a:p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Secretary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Content Placeholder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1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6" t="1136" r="11767" b="2312"/>
          <a:stretch/>
        </p:blipFill>
        <p:spPr>
          <a:xfrm>
            <a:off x="10288406" y="60624"/>
            <a:ext cx="1842456" cy="2242990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0"/>
          </a:effectLst>
        </p:spPr>
      </p:pic>
      <p:sp>
        <p:nvSpPr>
          <p:cNvPr id="5" name="TextBox 4"/>
          <p:cNvSpPr txBox="1"/>
          <p:nvPr/>
        </p:nvSpPr>
        <p:spPr>
          <a:xfrm>
            <a:off x="267929" y="2983498"/>
            <a:ext cx="1075672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NECESSARY ELEMENTS to accelerate this effort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infusion of financial support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Lacked a program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platform to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communicate with activists efficiently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Classical homeopaths unite with others desiring Safe Harbor Laws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67929" y="422956"/>
            <a:ext cx="3674439" cy="3359628"/>
          </a:xfrm>
          <a:prstGeom prst="ellipse">
            <a:avLst/>
          </a:prstGeom>
          <a:solidFill>
            <a:schemeClr val="accent1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55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" grpId="0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578362-3FC0-4D95-83BB-DF25F5C7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29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1079" y="1344880"/>
            <a:ext cx="7223529" cy="153312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Freedom</a:t>
            </a: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Still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10 States with some form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 HARBOR Legislation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CA" dirty="0"/>
              <a:t/>
            </a:r>
            <a:br>
              <a:rPr lang="en-CA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6932" y="2667869"/>
            <a:ext cx="141938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 with Health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Freedom Laws: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/>
              <a:t> </a:t>
            </a:r>
          </a:p>
          <a:p>
            <a:pPr lvl="0"/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1976 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 </a:t>
            </a:r>
            <a:r>
              <a:rPr lang="en-US" sz="2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Idaho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54-1804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5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5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1994   </a:t>
            </a:r>
            <a:r>
              <a:rPr lang="en-US" sz="2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Oklahoma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Statute 59-480</a:t>
            </a:r>
            <a:r>
              <a:rPr lang="en-US" sz="15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sz="15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1999   </a:t>
            </a:r>
            <a:r>
              <a:rPr lang="en-US" sz="2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Minnesota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Statute 146A</a:t>
            </a:r>
            <a:r>
              <a:rPr lang="en-US" sz="15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sz="15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2001   </a:t>
            </a:r>
            <a:r>
              <a:rPr lang="en-US" sz="2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California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SB577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5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2003 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 </a:t>
            </a:r>
            <a:r>
              <a:rPr lang="en-US" sz="2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Rhode </a:t>
            </a:r>
            <a:r>
              <a:rPr lang="en-US" sz="20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Island </a:t>
            </a:r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Statute 23-75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2005   </a:t>
            </a:r>
            <a:r>
              <a:rPr lang="en-US" sz="2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Louisiana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 </a:t>
            </a:r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Revised Statutes 20-37 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VI-B</a:t>
            </a:r>
            <a:endParaRPr lang="en-US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2008 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  </a:t>
            </a:r>
            <a:r>
              <a:rPr lang="en-US" sz="2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Arizona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 </a:t>
            </a:r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Revised Statutes Sections 32-2911 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Amended</a:t>
            </a:r>
            <a:endParaRPr lang="en-US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2009 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  </a:t>
            </a:r>
            <a:r>
              <a:rPr lang="en-US" sz="20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New </a:t>
            </a:r>
            <a:r>
              <a:rPr lang="en-US" sz="20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Mexico </a:t>
            </a:r>
            <a:r>
              <a:rPr lang="en-US" sz="20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Enacted the Unlicensed Health Care Practice </a:t>
            </a:r>
            <a:r>
              <a:rPr lang="en-US" sz="20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Act</a:t>
            </a:r>
            <a:endParaRPr lang="en-US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 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Colorado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Senate Bill 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13-215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29500" y="760105"/>
            <a:ext cx="345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Anna Cox, CCH,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RSHom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(NA)</a:t>
            </a:r>
          </a:p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Secretary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Content Placeholder 5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1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6" t="1136" r="11767" b="2312"/>
          <a:stretch/>
        </p:blipFill>
        <p:spPr>
          <a:xfrm>
            <a:off x="10290465" y="-3230"/>
            <a:ext cx="1842456" cy="2242990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0"/>
          </a:effectLst>
        </p:spPr>
      </p:pic>
      <p:sp>
        <p:nvSpPr>
          <p:cNvPr id="3" name="TextBox 2"/>
          <p:cNvSpPr txBox="1"/>
          <p:nvPr/>
        </p:nvSpPr>
        <p:spPr>
          <a:xfrm>
            <a:off x="8283864" y="2416335"/>
            <a:ext cx="4372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anna4homeopathy@me.com</a:t>
            </a:r>
            <a:endParaRPr lang="en-US" sz="2400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8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079" y="3228494"/>
            <a:ext cx="2061623" cy="25640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73" y="3714504"/>
            <a:ext cx="2461070" cy="27768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578362-3FC0-4D95-83BB-DF25F5C7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30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63909" y="752302"/>
            <a:ext cx="10446219" cy="50782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Freedom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1" name="Content Placeholder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1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6" t="1136" r="11767" b="2312"/>
          <a:stretch/>
        </p:blipFill>
        <p:spPr>
          <a:xfrm>
            <a:off x="8115258" y="3522833"/>
            <a:ext cx="2244573" cy="2732524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957" y="2543370"/>
            <a:ext cx="1939785" cy="27268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914" y="1625665"/>
            <a:ext cx="9173008" cy="49268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63909" y="798973"/>
            <a:ext cx="7090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 Creation</a:t>
            </a:r>
            <a:r>
              <a:rPr lang="is-IS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…..A workspace for activists</a:t>
            </a:r>
            <a:endParaRPr lang="en-US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74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578362-3FC0-4D95-83BB-DF25F5C7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31</a:t>
            </a:fld>
            <a:endParaRPr lang="en-CA"/>
          </a:p>
        </p:txBody>
      </p:sp>
      <p:pic>
        <p:nvPicPr>
          <p:cNvPr id="14" name="Content Placeholder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1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6" t="1136" r="11767" b="2312"/>
          <a:stretch/>
        </p:blipFill>
        <p:spPr>
          <a:xfrm>
            <a:off x="10290465" y="-3230"/>
            <a:ext cx="1842456" cy="2242990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0"/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400944" y="664053"/>
            <a:ext cx="7223529" cy="1533120"/>
          </a:xfrm>
        </p:spPr>
        <p:txBody>
          <a:bodyPr>
            <a:normAutofit/>
          </a:bodyPr>
          <a:lstStyle/>
          <a:p>
            <a:r>
              <a:rPr lang="en-CA"/>
              <a:t>Legislative </a:t>
            </a:r>
            <a:r>
              <a:rPr lang="en-CA" smtClean="0"/>
              <a:t>up-date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     FDA Petition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839" y="2531353"/>
            <a:ext cx="3599848" cy="43329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2530640"/>
            <a:ext cx="3840779" cy="43336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https://homeopathychoice.org/wp-content/uploads/2018/03/logo_AHC-e1528679402845.pn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504" y="4958717"/>
            <a:ext cx="3886039" cy="194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300" b="0" i="0" u="none" strike="noStrike" cap="none" normalizeH="0" baseline="0">
                <a:ln>
                  <a:noFill/>
                </a:ln>
                <a:solidFill>
                  <a:srgbClr val="23527C"/>
                </a:solidFill>
                <a:effectLst/>
                <a:latin typeface="Arial" charset="0"/>
                <a:hlinkClick r:id="rId6"/>
              </a:rPr>
              <a:t>  </a:t>
            </a:r>
            <a:endParaRPr kumimoji="0" lang="x-none" altLang="x-none" sz="1200" b="0" i="0" u="sng" strike="noStrike" cap="none" normalizeH="0" baseline="0">
              <a:ln>
                <a:noFill/>
              </a:ln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6000" b="0" i="0" u="none" strike="noStrike" cap="none" normalizeH="0" baseline="0">
                <a:ln>
                  <a:noFill/>
                </a:ln>
                <a:solidFill>
                  <a:srgbClr val="23527C"/>
                </a:solidFill>
                <a:effectLst/>
                <a:latin typeface="Arial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hlinkClick r:id="rId8"/>
              </a:rPr>
              <a:t>VIEW CART</a:t>
            </a:r>
            <a:r>
              <a:rPr kumimoji="0" lang="x-none" altLang="x-none" sz="600" b="0" i="0" u="none" strike="noStrike" cap="none" normalizeH="0" baseline="0">
                <a:ln>
                  <a:noFill/>
                </a:ln>
                <a:solidFill>
                  <a:srgbClr val="B0B0B0"/>
                </a:solidFill>
                <a:effectLst/>
                <a:latin typeface="Arial" charset="0"/>
                <a:hlinkClick r:id="rId8" tooltip="VIEW CART"/>
              </a:rPr>
              <a:t>0</a:t>
            </a:r>
            <a:endParaRPr kumimoji="0" lang="x-none" altLang="x-none" sz="1200" b="1" i="0" u="sng" strike="noStrike" cap="none" normalizeH="0" baseline="0">
              <a:ln>
                <a:noFill/>
              </a:ln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6000" b="0" i="0" u="none" strike="noStrike" cap="none" normalizeH="0" baseline="0">
                <a:ln>
                  <a:noFill/>
                </a:ln>
                <a:solidFill>
                  <a:srgbClr val="23527C"/>
                </a:solidFill>
                <a:effectLst/>
                <a:latin typeface="Arial" charset="0"/>
              </a:rPr>
              <a:t/>
            </a:r>
            <a:br>
              <a:rPr kumimoji="0" lang="x-none" altLang="x-none" sz="6000" b="0" i="0" u="none" strike="noStrike" cap="none" normalizeH="0" baseline="0">
                <a:ln>
                  <a:noFill/>
                </a:ln>
                <a:solidFill>
                  <a:srgbClr val="23527C"/>
                </a:solidFill>
                <a:effectLst/>
                <a:latin typeface="Arial" charset="0"/>
              </a:rPr>
            </a:br>
            <a:endParaRPr kumimoji="0" lang="x-none" altLang="x-none" sz="6000" b="0" i="0" u="none" strike="noStrike" cap="none" normalizeH="0" baseline="0">
              <a:ln>
                <a:noFill/>
              </a:ln>
              <a:solidFill>
                <a:srgbClr val="23527C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86085" y="1956139"/>
            <a:ext cx="4529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432FF"/>
                </a:solidFill>
                <a:hlinkClick r:id="rId6"/>
              </a:rPr>
              <a:t>https://</a:t>
            </a:r>
            <a:r>
              <a:rPr lang="en-US" sz="2800" dirty="0" smtClean="0">
                <a:solidFill>
                  <a:srgbClr val="0432FF"/>
                </a:solidFill>
                <a:hlinkClick r:id="rId6"/>
              </a:rPr>
              <a:t>homeopathychoice.org</a:t>
            </a:r>
            <a:endParaRPr lang="en-US" sz="2800" dirty="0">
              <a:solidFill>
                <a:srgbClr val="0432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90465" y="2239760"/>
            <a:ext cx="1901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Anna Cox, Secretary</a:t>
            </a:r>
            <a:endParaRPr lang="en-US" sz="16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5930"/>
            <a:ext cx="12699980" cy="3138640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-2415" y="0"/>
            <a:ext cx="3536221" cy="3335668"/>
          </a:xfrm>
          <a:prstGeom prst="ellipse">
            <a:avLst/>
          </a:prstGeom>
          <a:solidFill>
            <a:srgbClr val="DDFC72">
              <a:alpha val="5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428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578362-3FC0-4D95-83BB-DF25F5C7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32</a:t>
            </a:fld>
            <a:endParaRPr lang="en-CA"/>
          </a:p>
        </p:txBody>
      </p:sp>
      <p:pic>
        <p:nvPicPr>
          <p:cNvPr id="14" name="Content Placeholder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1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6" t="1136" r="11767" b="2312"/>
          <a:stretch/>
        </p:blipFill>
        <p:spPr>
          <a:xfrm>
            <a:off x="10290465" y="-3230"/>
            <a:ext cx="1842456" cy="2242990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0"/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94002" y="260987"/>
            <a:ext cx="7223529" cy="1533120"/>
          </a:xfrm>
        </p:spPr>
        <p:txBody>
          <a:bodyPr>
            <a:normAutofit/>
          </a:bodyPr>
          <a:lstStyle/>
          <a:p>
            <a:r>
              <a:rPr lang="en-C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Legislative </a:t>
            </a:r>
            <a:r>
              <a:rPr lang="en-C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up-date</a:t>
            </a:r>
            <a:br>
              <a:rPr lang="en-C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C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FDA Petition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300" b="0" i="0" u="none" strike="noStrike" cap="none" normalizeH="0" baseline="0">
                <a:ln>
                  <a:noFill/>
                </a:ln>
                <a:solidFill>
                  <a:srgbClr val="23527C"/>
                </a:solidFill>
                <a:effectLst/>
                <a:latin typeface="Arial" charset="0"/>
                <a:hlinkClick r:id="rId4"/>
              </a:rPr>
              <a:t>  </a:t>
            </a:r>
            <a:endParaRPr kumimoji="0" lang="x-none" altLang="x-none" sz="1200" b="0" i="0" u="sng" strike="noStrike" cap="none" normalizeH="0" baseline="0">
              <a:ln>
                <a:noFill/>
              </a:ln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6000" b="0" i="0" u="none" strike="noStrike" cap="none" normalizeH="0" baseline="0">
                <a:ln>
                  <a:noFill/>
                </a:ln>
                <a:solidFill>
                  <a:srgbClr val="23527C"/>
                </a:solidFill>
                <a:effectLst/>
                <a:latin typeface="Arial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hlinkClick r:id="rId5"/>
              </a:rPr>
              <a:t>VIEW CART</a:t>
            </a:r>
            <a:r>
              <a:rPr kumimoji="0" lang="x-none" altLang="x-none" sz="600" b="0" i="0" u="none" strike="noStrike" cap="none" normalizeH="0" baseline="0">
                <a:ln>
                  <a:noFill/>
                </a:ln>
                <a:solidFill>
                  <a:srgbClr val="B0B0B0"/>
                </a:solidFill>
                <a:effectLst/>
                <a:latin typeface="Arial" charset="0"/>
                <a:hlinkClick r:id="rId5" tooltip="VIEW CART"/>
              </a:rPr>
              <a:t>0</a:t>
            </a:r>
            <a:endParaRPr kumimoji="0" lang="x-none" altLang="x-none" sz="1200" b="1" i="0" u="sng" strike="noStrike" cap="none" normalizeH="0" baseline="0">
              <a:ln>
                <a:noFill/>
              </a:ln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6000" b="0" i="0" u="none" strike="noStrike" cap="none" normalizeH="0" baseline="0">
                <a:ln>
                  <a:noFill/>
                </a:ln>
                <a:solidFill>
                  <a:srgbClr val="23527C"/>
                </a:solidFill>
                <a:effectLst/>
                <a:latin typeface="Arial" charset="0"/>
              </a:rPr>
              <a:t/>
            </a:r>
            <a:br>
              <a:rPr kumimoji="0" lang="x-none" altLang="x-none" sz="6000" b="0" i="0" u="none" strike="noStrike" cap="none" normalizeH="0" baseline="0">
                <a:ln>
                  <a:noFill/>
                </a:ln>
                <a:solidFill>
                  <a:srgbClr val="23527C"/>
                </a:solidFill>
                <a:effectLst/>
                <a:latin typeface="Arial" charset="0"/>
              </a:rPr>
            </a:br>
            <a:endParaRPr kumimoji="0" lang="x-none" altLang="x-none" sz="6000" b="0" i="0" u="none" strike="noStrike" cap="none" normalizeH="0" baseline="0">
              <a:ln>
                <a:noFill/>
              </a:ln>
              <a:solidFill>
                <a:srgbClr val="23527C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05733" y="1841398"/>
            <a:ext cx="3840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homeopathychoice.org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93598" y="2251418"/>
            <a:ext cx="261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Anna Cox, </a:t>
            </a:r>
            <a:r>
              <a:rPr lang="en-US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CCH,RSHom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(NA) </a:t>
            </a:r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Secretary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s://homeopathychoice.org/wp-content/uploads/2018/03/logo_AHC-e1528679402845.png">
            <a:hlinkClick r:id="rId4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339" y="242438"/>
            <a:ext cx="3297137" cy="164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3989" y="4903943"/>
            <a:ext cx="129553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Legislator Support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Americans for Homeopathy Choice has a reserved presentation room </a:t>
            </a:r>
          </a:p>
          <a:p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Hill on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 10, 2019.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develop support,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need relationships with Representatives and Senators.  </a:t>
            </a:r>
          </a:p>
          <a:p>
            <a:endParaRPr lang="en-US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you be in D.C. to accompany your legislator to our presentation?</a:t>
            </a:r>
            <a:endParaRPr lang="en-US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3679" y="3388081"/>
            <a:ext cx="115875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 Response Teams:  </a:t>
            </a:r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Consumer 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teams in every state</a:t>
            </a:r>
            <a:r>
              <a:rPr lang="is-I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Training by </a:t>
            </a:r>
            <a:r>
              <a:rPr lang="is-I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Peter Gold a</a:t>
            </a:r>
            <a:r>
              <a:rPr lang="is-I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 Americans for Homeopathy </a:t>
            </a:r>
            <a:r>
              <a:rPr lang="is-I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Choice </a:t>
            </a:r>
            <a:r>
              <a:rPr lang="is-I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 Professional</a:t>
            </a:r>
            <a:r>
              <a:rPr lang="is-I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3679" y="4165920"/>
            <a:ext cx="91882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Evidence:  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American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Homeopathy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(AIH) Bound 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 to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submitted to FDA  November 30</a:t>
            </a:r>
            <a:r>
              <a:rPr lang="en-US" sz="2000" baseline="30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deadline.</a:t>
            </a:r>
            <a:endParaRPr lang="en-US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3990" y="2628857"/>
            <a:ext cx="106946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 Advocacy:  	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YOU doing to advocate 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Homeopathy? </a:t>
            </a:r>
          </a:p>
          <a:p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		</a:t>
            </a: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NASH Members do collectively?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1932" y="2030111"/>
            <a:ext cx="39260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Keeping one step 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ahead!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660823"/>
      </p:ext>
    </p:extLst>
  </p:cSld>
  <p:clrMapOvr>
    <a:masterClrMapping/>
  </p:clrMapOvr>
  <p:transition spd="slow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0" grpId="0"/>
          <p:bldP spid="10" grpId="1"/>
          <p:bldP spid="16" grpId="0"/>
          <p:bldP spid="16" grpId="1"/>
          <p:bldP spid="18" grpId="0"/>
          <p:bldP spid="18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2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3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0" grpId="0"/>
          <p:bldP spid="10" grpId="1"/>
          <p:bldP spid="16" grpId="0"/>
          <p:bldP spid="16" grpId="1"/>
          <p:bldP spid="18" grpId="0"/>
          <p:bldP spid="18" grpId="1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578362-3FC0-4D95-83BB-DF25F5C7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33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47658" y="394776"/>
            <a:ext cx="7223529" cy="325046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Freedom Coalition</a:t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ealth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reedom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ongress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CA" dirty="0"/>
              <a:t/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32094"/>
            <a:ext cx="8118849" cy="45104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00544" y="2631631"/>
            <a:ext cx="473303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Resolution: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the Endorsement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Legislation for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Harbor Licensing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Law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Traditional, Complementary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Alternative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 Practitioners.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118848" y="5956240"/>
            <a:ext cx="41678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https://</a:t>
            </a:r>
            <a:r>
              <a:rPr lang="en-US" sz="2000" b="1" dirty="0" err="1">
                <a:solidFill>
                  <a:srgbClr val="7030A0"/>
                </a:solidFill>
              </a:rPr>
              <a:t>healthfreedomcongress.com</a:t>
            </a:r>
            <a:r>
              <a:rPr lang="en-US" sz="2000" dirty="0">
                <a:solidFill>
                  <a:schemeClr val="bg1"/>
                </a:solidFill>
              </a:rPr>
              <a:t>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36511" y="825877"/>
            <a:ext cx="2853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Anna Cox, CCH,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RSHom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(NA)</a:t>
            </a:r>
          </a:p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Secretary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Content Placeholder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1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6" t="1136" r="11767" b="2312"/>
          <a:stretch/>
        </p:blipFill>
        <p:spPr>
          <a:xfrm>
            <a:off x="10290465" y="-3230"/>
            <a:ext cx="1842456" cy="2242990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20844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578362-3FC0-4D95-83BB-DF25F5C7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34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77952" y="737291"/>
            <a:ext cx="7223529" cy="15331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Freedom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Initiatives:</a:t>
            </a:r>
            <a:r>
              <a:rPr lang="en-US" dirty="0"/>
              <a:t/>
            </a:r>
            <a:br>
              <a:rPr lang="en-US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/>
            </a:r>
            <a:br>
              <a:rPr lang="en-CA" dirty="0" smtClean="0"/>
            </a:b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7952" y="2652727"/>
            <a:ext cx="4815839" cy="2353056"/>
          </a:xfrm>
          <a:prstGeom prst="rect">
            <a:avLst/>
          </a:prstGeom>
          <a:solidFill>
            <a:srgbClr val="7030A0">
              <a:alpha val="18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    </a:t>
            </a:r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NHFC/A:   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E-Book</a:t>
            </a:r>
            <a:r>
              <a:rPr lang="is-I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r>
              <a:rPr lang="en-US" sz="2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S</a:t>
            </a:r>
            <a:r>
              <a:rPr lang="is-IS" sz="2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oon to be on their </a:t>
            </a:r>
            <a:r>
              <a:rPr lang="is-IS" sz="2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website</a:t>
            </a:r>
          </a:p>
          <a:p>
            <a:endParaRPr lang="is-IS" sz="2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s-IS" sz="2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Adding an Executive Director</a:t>
            </a:r>
            <a:endParaRPr lang="is-IS" sz="2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s-IS" sz="2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Available to assist State initiatives</a:t>
            </a:r>
            <a:endParaRPr lang="is-IS" sz="2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951" y="3373295"/>
            <a:ext cx="6487970" cy="34847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44951" y="2527011"/>
            <a:ext cx="58839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NASH:  Collaborative Platform </a:t>
            </a:r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Activism </a:t>
            </a:r>
          </a:p>
          <a:p>
            <a:r>
              <a:rPr lang="is-I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 </a:t>
            </a:r>
            <a:r>
              <a:rPr lang="is-I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Coming Soon!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-138500"/>
            <a:ext cx="12192000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b="0" i="0" u="none" strike="noStrike" cap="none" normalizeH="0" baseline="0" dirty="0">
                <a:ln>
                  <a:noFill/>
                </a:ln>
                <a:solidFill>
                  <a:srgbClr val="FF8400"/>
                </a:solidFill>
                <a:effectLst/>
                <a:latin typeface="Arial" charset="0"/>
                <a:ea typeface="Signika" charset="0"/>
              </a:rPr>
              <a:t> </a:t>
            </a:r>
          </a:p>
        </p:txBody>
      </p:sp>
      <p:pic>
        <p:nvPicPr>
          <p:cNvPr id="1026" name="Picture 2" descr="ational Health Freedom Coaliti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3" y="1681613"/>
            <a:ext cx="5610128" cy="53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463481" y="998735"/>
            <a:ext cx="3200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Anna Cox, CCH,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RSHom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(NA)</a:t>
            </a:r>
          </a:p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Secretary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Content Placeholder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1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36" t="1136" r="11767" b="2312"/>
          <a:stretch/>
        </p:blipFill>
        <p:spPr>
          <a:xfrm>
            <a:off x="10290465" y="186804"/>
            <a:ext cx="1842456" cy="2242990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95579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BD7590-6B4D-4FE0-8DFC-E3FAD79F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753" y="0"/>
            <a:ext cx="9720072" cy="1499616"/>
          </a:xfrm>
        </p:spPr>
        <p:txBody>
          <a:bodyPr/>
          <a:lstStyle/>
          <a:p>
            <a:pPr algn="ctr"/>
            <a:r>
              <a:rPr lang="en-CA" dirty="0"/>
              <a:t>“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Volunteer---Appreciation</a:t>
            </a:r>
            <a:r>
              <a:rPr lang="en-CA" dirty="0"/>
              <a:t>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17EF98E-4220-46C7-88C8-E3FC57F92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1393" y="6393421"/>
            <a:ext cx="2743200" cy="365125"/>
          </a:xfrm>
        </p:spPr>
        <p:txBody>
          <a:bodyPr/>
          <a:lstStyle/>
          <a:p>
            <a:fld id="{3443381C-5BB1-4E47-82E8-E0CF14C3BCA6}" type="slidenum">
              <a:rPr lang="en-CA" smtClean="0"/>
              <a:t>35</a:t>
            </a:fld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B9D3DC3-673F-40B3-A921-FB0302D47FB5}"/>
              </a:ext>
            </a:extLst>
          </p:cNvPr>
          <p:cNvSpPr txBox="1"/>
          <p:nvPr/>
        </p:nvSpPr>
        <p:spPr>
          <a:xfrm>
            <a:off x="767269" y="1176530"/>
            <a:ext cx="10752112" cy="5847755"/>
          </a:xfrm>
          <a:prstGeom prst="rect">
            <a:avLst/>
          </a:prstGeom>
          <a:gradFill>
            <a:gsLst>
              <a:gs pos="43000">
                <a:schemeClr val="accent3">
                  <a:lumMod val="60000"/>
                  <a:lumOff val="40000"/>
                </a:schemeClr>
              </a:gs>
              <a:gs pos="100000">
                <a:schemeClr val="bg2">
                  <a:shade val="80000"/>
                </a:schemeClr>
              </a:gs>
            </a:gsLst>
            <a:path path="circle">
              <a:fillToRect l="43000" r="43000" b="100000"/>
            </a:path>
          </a:gradFill>
          <a:effectLst>
            <a:glow rad="101600">
              <a:schemeClr val="accent1">
                <a:satMod val="175000"/>
                <a:alpha val="40000"/>
              </a:schemeClr>
            </a:glow>
            <a:innerShdw blurRad="63500" dist="50800" dir="2700000">
              <a:schemeClr val="tx2">
                <a:lumMod val="40000"/>
                <a:lumOff val="60000"/>
                <a:alpha val="50000"/>
              </a:schemeClr>
            </a:innerShdw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C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NASH </a:t>
            </a:r>
            <a:r>
              <a:rPr lang="en-C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Board would like to sincerely thank all of our volunteers, especially -  </a:t>
            </a:r>
          </a:p>
          <a:p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Arup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Bhattacharya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Deborah </a:t>
            </a:r>
            <a:r>
              <a:rPr lang="en-C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Landowne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endParaRPr lang="en-C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Kate Birch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Ilana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Meyers</a:t>
            </a:r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Tara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Boyle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Marci Mearns</a:t>
            </a: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Robin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Daniel					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Linda Morse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Tarinder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Dhingra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Sudharani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Raja											Lyn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Farrugia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Delilah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Raybee</a:t>
            </a:r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Queenita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Fernandes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Judy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Schriebman</a:t>
            </a:r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Ephrem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Gashaw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Lauren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Speeth</a:t>
            </a:r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Marilyn Gerber						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Julee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Stanley</a:t>
            </a:r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Hasina </a:t>
            </a:r>
            <a:r>
              <a:rPr lang="en-C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Jahan 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Hai					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Sarah Thompson</a:t>
            </a:r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Laurie Hoffman						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Sylviane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Towne</a:t>
            </a:r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Jenny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Hwozdek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Priya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Varughese</a:t>
            </a:r>
            <a:endParaRPr lang="en-C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Kip </a:t>
            </a:r>
            <a:r>
              <a:rPr lang="en-CA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Krones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Aaron Wolfe-Payton</a:t>
            </a:r>
            <a:endParaRPr lang="en-C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			</a:t>
            </a:r>
            <a:r>
              <a:rPr lang="en-CA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CA" u="sng" dirty="0"/>
          </a:p>
          <a:p>
            <a:endParaRPr lang="en-CA" u="sng" dirty="0"/>
          </a:p>
        </p:txBody>
      </p:sp>
    </p:spTree>
    <p:extLst>
      <p:ext uri="{BB962C8B-B14F-4D97-AF65-F5344CB8AC3E}">
        <p14:creationId xmlns:p14="http://schemas.microsoft.com/office/powerpoint/2010/main" val="219899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FDCC894-1B7B-405E-B556-7F80CDCA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381C-5BB1-4E47-82E8-E0CF14C3BCA6}" type="slidenum">
              <a:rPr lang="en-CA" smtClean="0"/>
              <a:t>36</a:t>
            </a:fld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BA749F-B7C3-4ED8-868D-AD3B03A020B7}"/>
              </a:ext>
            </a:extLst>
          </p:cNvPr>
          <p:cNvSpPr txBox="1"/>
          <p:nvPr/>
        </p:nvSpPr>
        <p:spPr>
          <a:xfrm>
            <a:off x="1506071" y="3241964"/>
            <a:ext cx="92670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C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wish </a:t>
            </a:r>
            <a:r>
              <a:rPr lang="en-C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thank you all for your attendance</a:t>
            </a:r>
            <a:r>
              <a:rPr lang="en-C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C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sz="2800" b="1" dirty="0"/>
          </a:p>
          <a:p>
            <a:r>
              <a:rPr lang="en-CA" sz="28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32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3101</TotalTime>
  <Words>1657</Words>
  <Application>Microsoft Office PowerPoint</Application>
  <PresentationFormat>Widescreen</PresentationFormat>
  <Paragraphs>441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Arial Black</vt:lpstr>
      <vt:lpstr>Arial Rounded MT Bold</vt:lpstr>
      <vt:lpstr>Calibri</vt:lpstr>
      <vt:lpstr>Calibri Light</vt:lpstr>
      <vt:lpstr>Signika</vt:lpstr>
      <vt:lpstr>Tahoma</vt:lpstr>
      <vt:lpstr>Times New Roman</vt:lpstr>
      <vt:lpstr>Office Theme</vt:lpstr>
      <vt:lpstr>PowerPoint Presentation</vt:lpstr>
      <vt:lpstr>PowerPoint Presentation</vt:lpstr>
      <vt:lpstr>Tanya Kell, RSHom(NA)</vt:lpstr>
      <vt:lpstr>Tanya Kell, RSHom(NA)</vt:lpstr>
      <vt:lpstr>Tanya Kell, RSHom(NA)</vt:lpstr>
      <vt:lpstr>Tanya Kell, RSHom(NA)</vt:lpstr>
      <vt:lpstr>PowerPoint Presentation</vt:lpstr>
      <vt:lpstr> Bi-National Report  Canada / USA</vt:lpstr>
      <vt:lpstr>Bi-National Report</vt:lpstr>
      <vt:lpstr>PowerPoint Presentation</vt:lpstr>
      <vt:lpstr>PowerPoint Presentation</vt:lpstr>
      <vt:lpstr>PowerPoint Presentation</vt:lpstr>
      <vt:lpstr>Registrar’s Report </vt:lpstr>
      <vt:lpstr>PowerPoint Presentation</vt:lpstr>
      <vt:lpstr>PowerPoint Presentation</vt:lpstr>
      <vt:lpstr>Myra Nissen, CCH, RSHom(NA) </vt:lpstr>
      <vt:lpstr>Myra Nissen, CCH, RSHom(NA) Board Member</vt:lpstr>
      <vt:lpstr>Myra Nissen, CCH, RSHom(NA) Board Member</vt:lpstr>
      <vt:lpstr>Myra Nissen, CCH, RSHom(NA) Board Member</vt:lpstr>
      <vt:lpstr>Myra Nissen, CCH, RSHom(NA) Board Member</vt:lpstr>
      <vt:lpstr>Myra Nissen, CCH, RSHom(NA) Board Member</vt:lpstr>
      <vt:lpstr>Myra Nissen, CCH, RSHom(NA) Board Member</vt:lpstr>
      <vt:lpstr>Myra Nissen, CCH, RSHom(NA) Board Member</vt:lpstr>
      <vt:lpstr>Myra Nissen, CCH, RSHom(NA) Board Member</vt:lpstr>
      <vt:lpstr>Myra Nissen, CCH, RSHom(NA) Board Member</vt:lpstr>
      <vt:lpstr>PowerPoint Presentation</vt:lpstr>
      <vt:lpstr>Health Freedom LEGISLATION  </vt:lpstr>
      <vt:lpstr>Health Freedom     </vt:lpstr>
      <vt:lpstr>Health Freedom  Still only 10 States with some form of SAFE HARBOR Legislation:   </vt:lpstr>
      <vt:lpstr>Health Freedom  </vt:lpstr>
      <vt:lpstr>Legislative up-date      FDA Petition</vt:lpstr>
      <vt:lpstr>Legislative up-date      FDA Petition</vt:lpstr>
      <vt:lpstr>Health Freedom Coalition US Health Freedom Congress    </vt:lpstr>
      <vt:lpstr> Health Freedom Initiatives:   </vt:lpstr>
      <vt:lpstr>“Volunteer---Appreciation”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lorne moyer</dc:creator>
  <cp:lastModifiedBy>Personal Computer</cp:lastModifiedBy>
  <cp:revision>216</cp:revision>
  <cp:lastPrinted>2018-10-16T19:20:48Z</cp:lastPrinted>
  <dcterms:created xsi:type="dcterms:W3CDTF">2018-09-10T17:57:58Z</dcterms:created>
  <dcterms:modified xsi:type="dcterms:W3CDTF">2018-10-23T19:43:51Z</dcterms:modified>
</cp:coreProperties>
</file>